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5" r:id="rId4"/>
    <p:sldId id="258" r:id="rId5"/>
    <p:sldId id="257" r:id="rId6"/>
    <p:sldId id="259" r:id="rId7"/>
    <p:sldId id="260" r:id="rId8"/>
    <p:sldId id="262" r:id="rId9"/>
    <p:sldId id="263" r:id="rId10"/>
    <p:sldId id="267" r:id="rId11"/>
    <p:sldId id="264" r:id="rId12"/>
    <p:sldId id="261" r:id="rId1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C57"/>
    <a:srgbClr val="31536F"/>
    <a:srgbClr val="EF9500"/>
    <a:srgbClr val="6ACAB9"/>
    <a:srgbClr val="3D6D7F"/>
    <a:srgbClr val="56A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D88AA-1B58-4250-8002-18438398575C}" v="4" dt="2021-08-03T20:50:59.270"/>
    <p1510:client id="{A4BAA6AC-AA01-4DD5-8DB7-EBCE114F2571}" v="41" dt="2021-08-03T18:50:48.8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4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T. Cameron" userId="65643e0c-71d8-4604-83af-53c555501072" providerId="ADAL" clId="{55ED88AA-1B58-4250-8002-18438398575C}"/>
    <pc:docChg chg="custSel modSld">
      <pc:chgData name="Danielle T. Cameron" userId="65643e0c-71d8-4604-83af-53c555501072" providerId="ADAL" clId="{55ED88AA-1B58-4250-8002-18438398575C}" dt="2021-08-03T20:54:16.110" v="6" actId="6549"/>
      <pc:docMkLst>
        <pc:docMk/>
      </pc:docMkLst>
      <pc:sldChg chg="modSp mod">
        <pc:chgData name="Danielle T. Cameron" userId="65643e0c-71d8-4604-83af-53c555501072" providerId="ADAL" clId="{55ED88AA-1B58-4250-8002-18438398575C}" dt="2021-08-03T20:51:10.235" v="4" actId="313"/>
        <pc:sldMkLst>
          <pc:docMk/>
          <pc:sldMk cId="0" sldId="257"/>
        </pc:sldMkLst>
        <pc:spChg chg="mod">
          <ac:chgData name="Danielle T. Cameron" userId="65643e0c-71d8-4604-83af-53c555501072" providerId="ADAL" clId="{55ED88AA-1B58-4250-8002-18438398575C}" dt="2021-08-03T20:51:10.235" v="4" actId="313"/>
          <ac:spMkLst>
            <pc:docMk/>
            <pc:sldMk cId="0" sldId="257"/>
            <ac:spMk id="14" creationId="{00000000-0000-0000-0000-000000000000}"/>
          </ac:spMkLst>
        </pc:spChg>
      </pc:sldChg>
      <pc:sldChg chg="modSp">
        <pc:chgData name="Danielle T. Cameron" userId="65643e0c-71d8-4604-83af-53c555501072" providerId="ADAL" clId="{55ED88AA-1B58-4250-8002-18438398575C}" dt="2021-08-03T20:50:59.270" v="3"/>
        <pc:sldMkLst>
          <pc:docMk/>
          <pc:sldMk cId="0" sldId="259"/>
        </pc:sldMkLst>
        <pc:graphicFrameChg chg="mod">
          <ac:chgData name="Danielle T. Cameron" userId="65643e0c-71d8-4604-83af-53c555501072" providerId="ADAL" clId="{55ED88AA-1B58-4250-8002-18438398575C}" dt="2021-08-03T20:50:59.270" v="3"/>
          <ac:graphicFrameMkLst>
            <pc:docMk/>
            <pc:sldMk cId="0" sldId="259"/>
            <ac:graphicFrameMk id="17" creationId="{DD8B75C7-F082-4495-BE30-39C8A4E9DBD9}"/>
          </ac:graphicFrameMkLst>
        </pc:graphicFrameChg>
      </pc:sldChg>
      <pc:sldChg chg="modSp mod">
        <pc:chgData name="Danielle T. Cameron" userId="65643e0c-71d8-4604-83af-53c555501072" providerId="ADAL" clId="{55ED88AA-1B58-4250-8002-18438398575C}" dt="2021-08-03T20:54:16.110" v="6" actId="6549"/>
        <pc:sldMkLst>
          <pc:docMk/>
          <pc:sldMk cId="0" sldId="261"/>
        </pc:sldMkLst>
        <pc:spChg chg="mod">
          <ac:chgData name="Danielle T. Cameron" userId="65643e0c-71d8-4604-83af-53c555501072" providerId="ADAL" clId="{55ED88AA-1B58-4250-8002-18438398575C}" dt="2021-08-03T20:54:16.110" v="6" actId="6549"/>
          <ac:spMkLst>
            <pc:docMk/>
            <pc:sldMk cId="0" sldId="261"/>
            <ac:spMk id="8" creationId="{2CCE4734-4AC1-4C48-940D-DFBFE452F4C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Ranking of Medical Respite Quality </a:t>
            </a:r>
            <a:br>
              <a:rPr lang="en-US" sz="2000"/>
            </a:br>
            <a:r>
              <a:rPr lang="en-US" sz="2000"/>
              <a:t>Performance Indicators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1536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808956797355681E-2"/>
                  <c:y val="4.0496209299715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9D-494A-B1CB-808BD44CBB75}"/>
                </c:ext>
              </c:extLst>
            </c:dLbl>
            <c:dLbl>
              <c:idx val="1"/>
              <c:layout>
                <c:manualLayout>
                  <c:x val="-1.6078132588774892E-2"/>
                  <c:y val="-1.48484385461331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9D-494A-B1CB-808BD44CBB75}"/>
                </c:ext>
              </c:extLst>
            </c:dLbl>
            <c:dLbl>
              <c:idx val="2"/>
              <c:layout>
                <c:manualLayout>
                  <c:x val="-1.9732253631678409E-2"/>
                  <c:y val="-2.0248104649857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9D-494A-B1CB-808BD44CB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Sheet1!$A$1:$A$10</c:f>
              <c:strCache>
                <c:ptCount val="10"/>
                <c:pt idx="0">
                  <c:v>More likely to get into housing.</c:v>
                </c:pt>
                <c:pt idx="1">
                  <c:v>Reduction in Emergency Department utilization.</c:v>
                </c:pt>
                <c:pt idx="2">
                  <c:v>Reduction in rehospitalizations.</c:v>
                </c:pt>
                <c:pt idx="3">
                  <c:v>Reduction in behavioral health crisis episodes.</c:v>
                </c:pt>
                <c:pt idx="4">
                  <c:v>Medications are better managed.</c:v>
                </c:pt>
                <c:pt idx="5">
                  <c:v>Improving rate of successful connection to primary care; connecting to their PCP.</c:v>
                </c:pt>
                <c:pt idx="6">
                  <c:v>Greater success for recovering SUD recovering patients in supportive housing.</c:v>
                </c:pt>
                <c:pt idx="7">
                  <c:v>Increasing rate of compliance with care plans Improvement in chronic disease measures (e.g., A1c scores, BP measure).</c:v>
                </c:pt>
                <c:pt idx="8">
                  <c:v>Reduction in communicable disease (e.g., TB, STDs, Hep C).</c:v>
                </c:pt>
                <c:pt idx="9">
                  <c:v>More likely to obtain and maintain employment or education.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4.9400000000000004</c:v>
                </c:pt>
                <c:pt idx="1">
                  <c:v>4.9400000000000004</c:v>
                </c:pt>
                <c:pt idx="2">
                  <c:v>4.8899999999999997</c:v>
                </c:pt>
                <c:pt idx="3">
                  <c:v>4.72</c:v>
                </c:pt>
                <c:pt idx="4">
                  <c:v>4.67</c:v>
                </c:pt>
                <c:pt idx="5">
                  <c:v>4.67</c:v>
                </c:pt>
                <c:pt idx="6">
                  <c:v>4.6100000000000003</c:v>
                </c:pt>
                <c:pt idx="7">
                  <c:v>4.3899999999999997</c:v>
                </c:pt>
                <c:pt idx="8">
                  <c:v>4.0599999999999996</c:v>
                </c:pt>
                <c:pt idx="9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7-4048-97EA-60C5AFC27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5305512"/>
        <c:axId val="425308136"/>
      </c:barChart>
      <c:catAx>
        <c:axId val="425305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308136"/>
        <c:crosses val="autoZero"/>
        <c:auto val="1"/>
        <c:lblAlgn val="ctr"/>
        <c:lblOffset val="100"/>
        <c:noMultiLvlLbl val="0"/>
      </c:catAx>
      <c:valAx>
        <c:axId val="425308136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30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6AC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153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73C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153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153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A3D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67175" y="0"/>
            <a:ext cx="13420824" cy="813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53" y="7067541"/>
            <a:ext cx="3219450" cy="321945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FFA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807690" cy="10287000"/>
          </a:xfrm>
          <a:custGeom>
            <a:avLst/>
            <a:gdLst/>
            <a:ahLst/>
            <a:cxnLst/>
            <a:rect l="l" t="t" r="r" b="b"/>
            <a:pathLst>
              <a:path w="15807690" h="10287000">
                <a:moveTo>
                  <a:pt x="5520382" y="0"/>
                </a:moveTo>
                <a:lnTo>
                  <a:pt x="15807382" y="10287000"/>
                </a:lnTo>
                <a:lnTo>
                  <a:pt x="3123719" y="10287000"/>
                </a:lnTo>
                <a:lnTo>
                  <a:pt x="0" y="7163280"/>
                </a:lnTo>
                <a:lnTo>
                  <a:pt x="0" y="0"/>
                </a:lnTo>
                <a:lnTo>
                  <a:pt x="5520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5038" y="3139729"/>
            <a:ext cx="5037923" cy="909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3153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0462" y="2283066"/>
            <a:ext cx="14687075" cy="453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73C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cameron@nhfca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kbruno@nhfc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mokler22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1816" y="4661362"/>
            <a:ext cx="8940800" cy="2243563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marR="5080"/>
            <a:r>
              <a:rPr lang="en-US" sz="4500" b="1" spc="-110" dirty="0">
                <a:solidFill>
                  <a:srgbClr val="31536F"/>
                </a:solidFill>
                <a:latin typeface="Arial"/>
                <a:cs typeface="Arial"/>
              </a:rPr>
              <a:t>Planning for a Learning Network Among Los Angeles Medical Respite Payors and Providers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33348" y="8026366"/>
            <a:ext cx="34586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50" dirty="0">
                <a:solidFill>
                  <a:srgbClr val="A3D55D"/>
                </a:solidFill>
                <a:latin typeface="Tahoma"/>
                <a:cs typeface="Tahoma"/>
              </a:rPr>
              <a:t>August</a:t>
            </a:r>
            <a:r>
              <a:rPr sz="2000" b="1" spc="-180" dirty="0">
                <a:solidFill>
                  <a:srgbClr val="A3D55D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A3D55D"/>
                </a:solidFill>
                <a:latin typeface="Tahoma"/>
                <a:cs typeface="Tahoma"/>
              </a:rPr>
              <a:t>2021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34611" y="3135592"/>
            <a:ext cx="7153275" cy="7153275"/>
          </a:xfrm>
          <a:custGeom>
            <a:avLst/>
            <a:gdLst/>
            <a:ahLst/>
            <a:cxnLst/>
            <a:rect l="l" t="t" r="r" b="b"/>
            <a:pathLst>
              <a:path w="7153275" h="7153275">
                <a:moveTo>
                  <a:pt x="0" y="7153183"/>
                </a:moveTo>
                <a:lnTo>
                  <a:pt x="7153274" y="0"/>
                </a:lnTo>
                <a:lnTo>
                  <a:pt x="7153274" y="7153183"/>
                </a:lnTo>
                <a:lnTo>
                  <a:pt x="0" y="7153183"/>
                </a:lnTo>
                <a:close/>
              </a:path>
            </a:pathLst>
          </a:custGeom>
          <a:solidFill>
            <a:srgbClr val="6AC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8941" y="641747"/>
            <a:ext cx="2133599" cy="2647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1816" y="7273815"/>
            <a:ext cx="5958184" cy="111248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lang="en-US" sz="2000" b="1" spc="-75" dirty="0">
                <a:solidFill>
                  <a:srgbClr val="A3D55D"/>
                </a:solidFill>
                <a:latin typeface="Tahoma"/>
                <a:cs typeface="Tahoma"/>
              </a:rPr>
              <a:t>Presented By: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lang="en-US" sz="2000" b="1" spc="-75" dirty="0">
                <a:solidFill>
                  <a:srgbClr val="A3D55D"/>
                </a:solidFill>
                <a:latin typeface="Tahoma"/>
                <a:cs typeface="Tahoma"/>
              </a:rPr>
              <a:t>Kelly Bruno, National Health Foundation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lang="en-US" sz="2000" b="1" spc="-75" dirty="0">
                <a:solidFill>
                  <a:srgbClr val="A3D55D"/>
                </a:solidFill>
                <a:latin typeface="Tahoma"/>
                <a:cs typeface="Tahoma"/>
              </a:rPr>
              <a:t>Pamela Mokler, Pamela Mokler and Associates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BC09DC2-A27D-4601-AE00-9EB8CABF6001}"/>
              </a:ext>
            </a:extLst>
          </p:cNvPr>
          <p:cNvSpPr txBox="1"/>
          <p:nvPr/>
        </p:nvSpPr>
        <p:spPr>
          <a:xfrm>
            <a:off x="3316772" y="9147807"/>
            <a:ext cx="71532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50" dirty="0">
                <a:solidFill>
                  <a:srgbClr val="31536F"/>
                </a:solidFill>
                <a:latin typeface="Tahoma"/>
                <a:cs typeface="Tahoma"/>
              </a:rPr>
              <a:t>Funding Provided by California Health Care Foundation</a:t>
            </a:r>
            <a:endParaRPr sz="2000" dirty="0">
              <a:solidFill>
                <a:srgbClr val="31536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8860790" cy="8877935"/>
          </a:xfrm>
          <a:custGeom>
            <a:avLst/>
            <a:gdLst/>
            <a:ahLst/>
            <a:cxnLst/>
            <a:rect l="l" t="t" r="r" b="b"/>
            <a:pathLst>
              <a:path w="8860790" h="8877935">
                <a:moveTo>
                  <a:pt x="0" y="8877697"/>
                </a:moveTo>
                <a:lnTo>
                  <a:pt x="0" y="0"/>
                </a:lnTo>
                <a:lnTo>
                  <a:pt x="8860163" y="0"/>
                </a:lnTo>
                <a:lnTo>
                  <a:pt x="0" y="8877697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723901"/>
            <a:ext cx="7543800" cy="845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6968284"/>
            <a:ext cx="2320290" cy="2324735"/>
          </a:xfrm>
          <a:custGeom>
            <a:avLst/>
            <a:gdLst/>
            <a:ahLst/>
            <a:cxnLst/>
            <a:rect l="l" t="t" r="r" b="b"/>
            <a:pathLst>
              <a:path w="2320290" h="2324734">
                <a:moveTo>
                  <a:pt x="2319892" y="0"/>
                </a:moveTo>
                <a:lnTo>
                  <a:pt x="2319892" y="2324483"/>
                </a:lnTo>
                <a:lnTo>
                  <a:pt x="0" y="2324483"/>
                </a:lnTo>
                <a:lnTo>
                  <a:pt x="2319892" y="0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47776" y="991903"/>
            <a:ext cx="805902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spc="75" dirty="0">
                <a:solidFill>
                  <a:srgbClr val="173C57"/>
                </a:solidFill>
              </a:rPr>
              <a:t>NEXT STEPS</a:t>
            </a:r>
            <a:endParaRPr lang="en-US" sz="5000" spc="-45" dirty="0">
              <a:solidFill>
                <a:srgbClr val="173C57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901391" y="8665340"/>
            <a:ext cx="1085849" cy="1352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1800462" y="2123487"/>
            <a:ext cx="14687075" cy="4652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65938" marR="0" lvl="0" indent="-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65938" marR="0" lvl="0" indent="-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pc="30" dirty="0"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</a:p>
          <a:p>
            <a:pPr marL="7256463" lvl="1" algn="l" rtl="0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lang="en-US" sz="2200" spc="30" dirty="0">
                <a:solidFill>
                  <a:srgbClr val="17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1: Establishing Consistent Expectations</a:t>
            </a:r>
          </a:p>
          <a:p>
            <a:pPr marL="7256463" lvl="1" algn="l" rtl="0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lang="en-US" sz="2200" spc="30" dirty="0">
                <a:solidFill>
                  <a:srgbClr val="17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2: Bringing New Providers Into the Fold and Ongoing Technical Assistance</a:t>
            </a:r>
          </a:p>
          <a:p>
            <a:pPr marL="6865938" marR="0" lvl="0" indent="-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9263" marR="0" lvl="0" indent="-3492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Solicit volunteers for the Advisory Committee (email Danielle Cameron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dcameron@nhfca.org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if you are interested).</a:t>
            </a:r>
          </a:p>
          <a:p>
            <a:pPr marL="6799263" marR="0" lvl="0" indent="-3492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9263" marR="0" lvl="0" indent="-3492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Kick-Off meeting to be held this fall.</a:t>
            </a:r>
          </a:p>
          <a:p>
            <a:pPr marL="6799263" marR="0" lvl="0" indent="-3492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9263" marR="0" lvl="0" indent="-3492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 nice;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actively fundraising for this effort.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0"/>
                </a:moveTo>
                <a:lnTo>
                  <a:pt x="18287999" y="10286999"/>
                </a:lnTo>
                <a:lnTo>
                  <a:pt x="4609532" y="10286999"/>
                </a:lnTo>
                <a:lnTo>
                  <a:pt x="0" y="5677467"/>
                </a:lnTo>
                <a:lnTo>
                  <a:pt x="0" y="0"/>
                </a:lnTo>
                <a:lnTo>
                  <a:pt x="18287998" y="0"/>
                </a:lnTo>
                <a:close/>
              </a:path>
            </a:pathLst>
          </a:custGeom>
          <a:solidFill>
            <a:srgbClr val="6AC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01391" y="8665341"/>
            <a:ext cx="1085849" cy="1352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14400" y="764012"/>
            <a:ext cx="105664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spc="180" dirty="0"/>
              <a:t>QUESTIONS &amp; COMMENTS</a:t>
            </a:r>
            <a:endParaRPr lang="en-US" sz="5000" spc="10" dirty="0"/>
          </a:p>
        </p:txBody>
      </p:sp>
      <p:pic>
        <p:nvPicPr>
          <p:cNvPr id="5" name="Picture 4" descr="Different colored question marks">
            <a:extLst>
              <a:ext uri="{FF2B5EF4-FFF2-40B4-BE49-F238E27FC236}">
                <a16:creationId xmlns:a16="http://schemas.microsoft.com/office/drawing/2014/main" id="{F22DA098-70AB-4CB2-9152-572AA2867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8" y="2571750"/>
            <a:ext cx="91436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3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5038" y="3139729"/>
            <a:ext cx="7319562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6470">
              <a:lnSpc>
                <a:spcPct val="100000"/>
              </a:lnSpc>
              <a:spcBef>
                <a:spcPts val="100"/>
              </a:spcBef>
            </a:pPr>
            <a:r>
              <a:rPr lang="en-US" spc="45" dirty="0"/>
              <a:t>CONTACT</a:t>
            </a:r>
            <a:endParaRPr spc="45" dirty="0"/>
          </a:p>
        </p:txBody>
      </p:sp>
      <p:sp>
        <p:nvSpPr>
          <p:cNvPr id="3" name="object 3"/>
          <p:cNvSpPr txBox="1"/>
          <p:nvPr/>
        </p:nvSpPr>
        <p:spPr>
          <a:xfrm>
            <a:off x="8849276" y="4604812"/>
            <a:ext cx="396811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07185">
              <a:lnSpc>
                <a:spcPct val="130400"/>
              </a:lnSpc>
              <a:spcBef>
                <a:spcPts val="100"/>
              </a:spcBef>
            </a:pPr>
            <a:r>
              <a:rPr sz="2300" b="1" spc="40" dirty="0">
                <a:solidFill>
                  <a:srgbClr val="31536F"/>
                </a:solidFill>
                <a:latin typeface="Arial"/>
                <a:cs typeface="Arial"/>
              </a:rPr>
              <a:t>Kelly </a:t>
            </a:r>
            <a:r>
              <a:rPr sz="2300" b="1" spc="-15" dirty="0">
                <a:solidFill>
                  <a:srgbClr val="31536F"/>
                </a:solidFill>
                <a:latin typeface="Arial"/>
                <a:cs typeface="Arial"/>
              </a:rPr>
              <a:t>Bruno  </a:t>
            </a:r>
            <a:r>
              <a:rPr sz="2300" b="1" spc="40" dirty="0">
                <a:solidFill>
                  <a:srgbClr val="31536F"/>
                </a:solidFill>
                <a:latin typeface="Arial"/>
                <a:cs typeface="Arial"/>
              </a:rPr>
              <a:t>President </a:t>
            </a:r>
            <a:r>
              <a:rPr sz="2300" b="1" spc="-40" dirty="0">
                <a:solidFill>
                  <a:srgbClr val="31536F"/>
                </a:solidFill>
                <a:latin typeface="Arial"/>
                <a:cs typeface="Arial"/>
              </a:rPr>
              <a:t>&amp;</a:t>
            </a:r>
            <a:r>
              <a:rPr sz="2300" b="1" spc="-215" dirty="0">
                <a:solidFill>
                  <a:srgbClr val="31536F"/>
                </a:solidFill>
                <a:latin typeface="Arial"/>
                <a:cs typeface="Arial"/>
              </a:rPr>
              <a:t> </a:t>
            </a:r>
            <a:r>
              <a:rPr sz="2300" b="1" spc="-85" dirty="0">
                <a:solidFill>
                  <a:srgbClr val="31536F"/>
                </a:solidFill>
                <a:latin typeface="Arial"/>
                <a:cs typeface="Arial"/>
              </a:rPr>
              <a:t>CEO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30400"/>
              </a:lnSpc>
            </a:pPr>
            <a:r>
              <a:rPr sz="2300" b="1" spc="60" dirty="0">
                <a:solidFill>
                  <a:srgbClr val="31536F"/>
                </a:solidFill>
                <a:latin typeface="Arial"/>
                <a:cs typeface="Arial"/>
              </a:rPr>
              <a:t>National </a:t>
            </a:r>
            <a:r>
              <a:rPr sz="2300" b="1" spc="75" dirty="0">
                <a:solidFill>
                  <a:srgbClr val="31536F"/>
                </a:solidFill>
                <a:latin typeface="Arial"/>
                <a:cs typeface="Arial"/>
              </a:rPr>
              <a:t>Health</a:t>
            </a:r>
            <a:r>
              <a:rPr sz="2300" b="1" spc="-155" dirty="0">
                <a:solidFill>
                  <a:srgbClr val="31536F"/>
                </a:solidFill>
                <a:latin typeface="Arial"/>
                <a:cs typeface="Arial"/>
              </a:rPr>
              <a:t> </a:t>
            </a:r>
            <a:r>
              <a:rPr sz="2300" b="1" spc="15" dirty="0">
                <a:solidFill>
                  <a:srgbClr val="31536F"/>
                </a:solidFill>
                <a:latin typeface="Arial"/>
                <a:cs typeface="Arial"/>
              </a:rPr>
              <a:t>Foundation  </a:t>
            </a:r>
            <a:r>
              <a:rPr sz="2300" b="1" spc="10" dirty="0">
                <a:solidFill>
                  <a:srgbClr val="31536F"/>
                </a:solidFill>
                <a:latin typeface="Arial"/>
                <a:cs typeface="Arial"/>
                <a:hlinkClick r:id="rId2"/>
              </a:rPr>
              <a:t>kbruno@nhfca.org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3695700"/>
            <a:ext cx="2664040" cy="3006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H="1">
            <a:off x="8458200" y="2584318"/>
            <a:ext cx="171419" cy="6521582"/>
          </a:xfrm>
          <a:custGeom>
            <a:avLst/>
            <a:gdLst/>
            <a:ahLst/>
            <a:cxnLst/>
            <a:rect l="l" t="t" r="r" b="b"/>
            <a:pathLst>
              <a:path h="4467859">
                <a:moveTo>
                  <a:pt x="0" y="4467328"/>
                </a:moveTo>
                <a:lnTo>
                  <a:pt x="0" y="0"/>
                </a:lnTo>
              </a:path>
            </a:pathLst>
          </a:custGeom>
          <a:ln w="47581">
            <a:solidFill>
              <a:srgbClr val="315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3" y="7067538"/>
            <a:ext cx="3219450" cy="321945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44391" y="0"/>
            <a:ext cx="6844030" cy="6844030"/>
          </a:xfrm>
          <a:custGeom>
            <a:avLst/>
            <a:gdLst/>
            <a:ahLst/>
            <a:cxnLst/>
            <a:rect l="l" t="t" r="r" b="b"/>
            <a:pathLst>
              <a:path w="6844030" h="6844030">
                <a:moveTo>
                  <a:pt x="6843608" y="0"/>
                </a:moveTo>
                <a:lnTo>
                  <a:pt x="6843608" y="6843608"/>
                </a:lnTo>
                <a:lnTo>
                  <a:pt x="0" y="0"/>
                </a:lnTo>
                <a:lnTo>
                  <a:pt x="6843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2CCE4734-4AC1-4C48-940D-DFBFE452F4C5}"/>
              </a:ext>
            </a:extLst>
          </p:cNvPr>
          <p:cNvSpPr txBox="1"/>
          <p:nvPr/>
        </p:nvSpPr>
        <p:spPr>
          <a:xfrm>
            <a:off x="8843734" y="7059045"/>
            <a:ext cx="5329466" cy="181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07185">
              <a:lnSpc>
                <a:spcPct val="130400"/>
              </a:lnSpc>
              <a:spcBef>
                <a:spcPts val="100"/>
              </a:spcBef>
            </a:pPr>
            <a:r>
              <a:rPr lang="en-US" sz="2300" b="1" spc="40" dirty="0">
                <a:solidFill>
                  <a:srgbClr val="31536F"/>
                </a:solidFill>
                <a:latin typeface="Arial"/>
                <a:cs typeface="Arial"/>
              </a:rPr>
              <a:t>Pamela Mokler</a:t>
            </a:r>
          </a:p>
          <a:p>
            <a:pPr marL="12700" marR="1607185">
              <a:lnSpc>
                <a:spcPct val="130400"/>
              </a:lnSpc>
              <a:spcBef>
                <a:spcPts val="100"/>
              </a:spcBef>
            </a:pPr>
            <a:r>
              <a:rPr sz="2300" b="1" spc="40" dirty="0">
                <a:solidFill>
                  <a:srgbClr val="31536F"/>
                </a:solidFill>
                <a:latin typeface="Arial"/>
                <a:cs typeface="Arial"/>
              </a:rPr>
              <a:t>President 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30400"/>
              </a:lnSpc>
            </a:pPr>
            <a:r>
              <a:rPr lang="en-US" sz="2300" b="1" spc="60" dirty="0">
                <a:solidFill>
                  <a:srgbClr val="31536F"/>
                </a:solidFill>
                <a:latin typeface="Arial"/>
                <a:cs typeface="Arial"/>
              </a:rPr>
              <a:t>Pamela Mokler and Associates</a:t>
            </a:r>
          </a:p>
          <a:p>
            <a:pPr marL="12700" marR="5080">
              <a:lnSpc>
                <a:spcPct val="130400"/>
              </a:lnSpc>
            </a:pPr>
            <a:r>
              <a:rPr lang="en-US" sz="2300" b="1" spc="10" dirty="0">
                <a:solidFill>
                  <a:srgbClr val="31536F"/>
                </a:solidFill>
                <a:latin typeface="Arial"/>
                <a:cs typeface="Arial"/>
                <a:hlinkClick r:id="rId4"/>
              </a:rPr>
              <a:t>pmokler22@gmail.com</a:t>
            </a:r>
            <a:r>
              <a:rPr lang="en-US" sz="2300" b="1" spc="10" dirty="0">
                <a:solidFill>
                  <a:srgbClr val="31536F"/>
                </a:solidFill>
                <a:latin typeface="Arial"/>
                <a:cs typeface="Arial"/>
              </a:rPr>
              <a:t> </a:t>
            </a:r>
            <a:endParaRPr lang="en-US"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409700"/>
            <a:ext cx="6405162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pc="45" dirty="0"/>
              <a:t>AGENDA</a:t>
            </a:r>
            <a:endParaRPr spc="45" dirty="0"/>
          </a:p>
        </p:txBody>
      </p:sp>
      <p:sp>
        <p:nvSpPr>
          <p:cNvPr id="3" name="object 3"/>
          <p:cNvSpPr txBox="1"/>
          <p:nvPr/>
        </p:nvSpPr>
        <p:spPr>
          <a:xfrm>
            <a:off x="1176672" y="2821934"/>
            <a:ext cx="15130128" cy="2789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07185" indent="-342900">
              <a:lnSpc>
                <a:spcPct val="1304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300" spc="40" dirty="0">
                <a:solidFill>
                  <a:srgbClr val="31536F"/>
                </a:solidFill>
                <a:latin typeface="Arial"/>
                <a:cs typeface="Arial"/>
              </a:rPr>
              <a:t>Welcome and Intros						</a:t>
            </a:r>
          </a:p>
          <a:p>
            <a:pPr marL="355600" marR="1607185" indent="-342900">
              <a:lnSpc>
                <a:spcPct val="1304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300" spc="40" dirty="0">
                <a:solidFill>
                  <a:srgbClr val="31536F"/>
                </a:solidFill>
                <a:latin typeface="Arial"/>
                <a:cs typeface="Arial"/>
              </a:rPr>
              <a:t>Project Purpose and Key Stakeholders				</a:t>
            </a:r>
          </a:p>
          <a:p>
            <a:pPr marL="355600" marR="1607185" indent="-342900">
              <a:lnSpc>
                <a:spcPct val="1304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300" spc="40" dirty="0">
                <a:solidFill>
                  <a:srgbClr val="31536F"/>
                </a:solidFill>
                <a:latin typeface="Arial"/>
                <a:cs typeface="Arial"/>
              </a:rPr>
              <a:t>Results									</a:t>
            </a:r>
          </a:p>
          <a:p>
            <a:pPr marL="355600" marR="1607185" indent="-342900">
              <a:lnSpc>
                <a:spcPct val="1304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300" spc="40" dirty="0">
                <a:solidFill>
                  <a:srgbClr val="31536F"/>
                </a:solidFill>
                <a:latin typeface="Arial"/>
                <a:cs typeface="Arial"/>
              </a:rPr>
              <a:t>Next Steps								</a:t>
            </a:r>
          </a:p>
          <a:p>
            <a:pPr marL="355600" marR="1607185" indent="-342900">
              <a:lnSpc>
                <a:spcPct val="1304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300" spc="40" dirty="0">
                <a:solidFill>
                  <a:srgbClr val="31536F"/>
                </a:solidFill>
                <a:latin typeface="Arial"/>
                <a:cs typeface="Arial"/>
              </a:rPr>
              <a:t>Questions and Comments: we want your feedback!		</a:t>
            </a:r>
          </a:p>
          <a:p>
            <a:pPr marL="12700" marR="1607185">
              <a:lnSpc>
                <a:spcPct val="130400"/>
              </a:lnSpc>
              <a:spcBef>
                <a:spcPts val="100"/>
              </a:spcBef>
            </a:pPr>
            <a:endParaRPr lang="en-US" sz="23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3" y="7067538"/>
            <a:ext cx="3219450" cy="321945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3D182BFC-97DC-4B83-AF96-1E9571CB3F08}"/>
              </a:ext>
            </a:extLst>
          </p:cNvPr>
          <p:cNvSpPr/>
          <p:nvPr/>
        </p:nvSpPr>
        <p:spPr>
          <a:xfrm>
            <a:off x="5791200" y="-419100"/>
            <a:ext cx="12649200" cy="8153400"/>
          </a:xfrm>
          <a:custGeom>
            <a:avLst/>
            <a:gdLst/>
            <a:ahLst/>
            <a:cxnLst/>
            <a:rect l="l" t="t" r="r" b="b"/>
            <a:pathLst>
              <a:path w="6844030" h="6844030">
                <a:moveTo>
                  <a:pt x="6843608" y="0"/>
                </a:moveTo>
                <a:lnTo>
                  <a:pt x="6843608" y="6843608"/>
                </a:lnTo>
                <a:lnTo>
                  <a:pt x="0" y="0"/>
                </a:lnTo>
                <a:lnTo>
                  <a:pt x="6843608" y="0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A3C65198-55A0-4443-B9C4-66154C513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01638" y="-313824"/>
            <a:ext cx="5152524" cy="51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2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409700"/>
            <a:ext cx="6405162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pc="45" dirty="0"/>
              <a:t>WELCOME</a:t>
            </a:r>
            <a:endParaRPr spc="45" dirty="0"/>
          </a:p>
        </p:txBody>
      </p:sp>
      <p:sp>
        <p:nvSpPr>
          <p:cNvPr id="3" name="object 3"/>
          <p:cNvSpPr txBox="1"/>
          <p:nvPr/>
        </p:nvSpPr>
        <p:spPr>
          <a:xfrm>
            <a:off x="1176672" y="2821934"/>
            <a:ext cx="10144298" cy="5103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07185" indent="-342900">
              <a:lnSpc>
                <a:spcPct val="1304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300" spc="40" dirty="0">
                <a:solidFill>
                  <a:srgbClr val="31536F"/>
                </a:solidFill>
                <a:latin typeface="Arial"/>
                <a:cs typeface="Arial"/>
              </a:rPr>
              <a:t>Please type in the chat your name and the organization that you are representing today.</a:t>
            </a:r>
          </a:p>
          <a:p>
            <a:pPr marL="355600" marR="1607185" indent="-342900">
              <a:lnSpc>
                <a:spcPct val="1304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US" sz="2300" spc="40" dirty="0">
              <a:solidFill>
                <a:srgbClr val="31536F"/>
              </a:solidFill>
              <a:latin typeface="Arial"/>
              <a:cs typeface="Arial"/>
            </a:endParaRPr>
          </a:p>
          <a:p>
            <a:pPr marL="355600" marR="1607185" indent="-342900">
              <a:lnSpc>
                <a:spcPct val="1304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300" spc="40" dirty="0">
                <a:solidFill>
                  <a:srgbClr val="31536F"/>
                </a:solidFill>
                <a:latin typeface="Arial"/>
                <a:cs typeface="Arial"/>
              </a:rPr>
              <a:t>A few technical notes.</a:t>
            </a:r>
          </a:p>
          <a:p>
            <a:pPr marL="355600" marR="1607185" indent="-342900">
              <a:lnSpc>
                <a:spcPct val="1304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US" sz="2300" spc="40" dirty="0">
              <a:solidFill>
                <a:srgbClr val="31536F"/>
              </a:solidFill>
              <a:latin typeface="Arial"/>
              <a:cs typeface="Arial"/>
            </a:endParaRPr>
          </a:p>
          <a:p>
            <a:pPr marL="355600" marR="1607185" indent="-342900">
              <a:lnSpc>
                <a:spcPct val="1304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300" spc="40" dirty="0">
                <a:solidFill>
                  <a:srgbClr val="31536F"/>
                </a:solidFill>
                <a:latin typeface="Arial"/>
                <a:cs typeface="Arial"/>
              </a:rPr>
              <a:t>Welcome from:</a:t>
            </a:r>
            <a:br>
              <a:rPr lang="en-US" sz="2300" spc="40" dirty="0">
                <a:solidFill>
                  <a:srgbClr val="31536F"/>
                </a:solidFill>
                <a:latin typeface="Arial"/>
                <a:cs typeface="Arial"/>
              </a:rPr>
            </a:br>
            <a:r>
              <a:rPr lang="en-US" sz="2300" b="1" spc="40" dirty="0">
                <a:solidFill>
                  <a:srgbClr val="31536F"/>
                </a:solidFill>
                <a:latin typeface="Arial"/>
                <a:cs typeface="Arial"/>
              </a:rPr>
              <a:t>Michelle Schneidermann, MD</a:t>
            </a:r>
            <a:br>
              <a:rPr lang="en-US" sz="2300" b="1" spc="40" dirty="0">
                <a:solidFill>
                  <a:srgbClr val="31536F"/>
                </a:solidFill>
                <a:latin typeface="Arial"/>
                <a:cs typeface="Arial"/>
              </a:rPr>
            </a:br>
            <a:r>
              <a:rPr lang="en-US" sz="2300" b="1" spc="40" dirty="0">
                <a:solidFill>
                  <a:srgbClr val="31536F"/>
                </a:solidFill>
                <a:latin typeface="Arial"/>
                <a:cs typeface="Arial"/>
              </a:rPr>
              <a:t>Director of Advancing People-Centered Care</a:t>
            </a:r>
            <a:br>
              <a:rPr lang="en-US" sz="2300" b="1" spc="40" dirty="0">
                <a:solidFill>
                  <a:srgbClr val="31536F"/>
                </a:solidFill>
                <a:latin typeface="Arial"/>
                <a:cs typeface="Arial"/>
              </a:rPr>
            </a:br>
            <a:r>
              <a:rPr lang="en-US" sz="2300" b="1" spc="40" dirty="0">
                <a:solidFill>
                  <a:srgbClr val="31536F"/>
                </a:solidFill>
                <a:latin typeface="Arial"/>
                <a:cs typeface="Arial"/>
              </a:rPr>
              <a:t>California Health Care Foundation</a:t>
            </a:r>
          </a:p>
          <a:p>
            <a:pPr marL="12700" marR="1607185">
              <a:lnSpc>
                <a:spcPct val="130400"/>
              </a:lnSpc>
              <a:spcBef>
                <a:spcPts val="100"/>
              </a:spcBef>
            </a:pPr>
            <a:endParaRPr lang="en-US" sz="2300" b="1" spc="40" dirty="0">
              <a:solidFill>
                <a:srgbClr val="31536F"/>
              </a:solidFill>
              <a:latin typeface="Arial"/>
              <a:cs typeface="Arial"/>
            </a:endParaRPr>
          </a:p>
          <a:p>
            <a:pPr marL="12700" marR="1607185">
              <a:lnSpc>
                <a:spcPct val="130400"/>
              </a:lnSpc>
              <a:spcBef>
                <a:spcPts val="100"/>
              </a:spcBef>
            </a:pPr>
            <a:endParaRPr lang="en-US" sz="23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3" y="7067538"/>
            <a:ext cx="3219450" cy="3219450"/>
          </a:xfrm>
          <a:custGeom>
            <a:avLst/>
            <a:gdLst/>
            <a:ahLst/>
            <a:cxnLst/>
            <a:rect l="l" t="t" r="r" b="b"/>
            <a:pathLst>
              <a:path w="3219450" h="3219450">
                <a:moveTo>
                  <a:pt x="0" y="0"/>
                </a:moveTo>
                <a:lnTo>
                  <a:pt x="3219408" y="3219449"/>
                </a:lnTo>
                <a:lnTo>
                  <a:pt x="0" y="3219449"/>
                </a:lnTo>
                <a:lnTo>
                  <a:pt x="0" y="0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-38100"/>
            <a:ext cx="12649200" cy="8153400"/>
          </a:xfrm>
          <a:custGeom>
            <a:avLst/>
            <a:gdLst/>
            <a:ahLst/>
            <a:cxnLst/>
            <a:rect l="l" t="t" r="r" b="b"/>
            <a:pathLst>
              <a:path w="6844030" h="6844030">
                <a:moveTo>
                  <a:pt x="6843608" y="0"/>
                </a:moveTo>
                <a:lnTo>
                  <a:pt x="6843608" y="6843608"/>
                </a:lnTo>
                <a:lnTo>
                  <a:pt x="0" y="0"/>
                </a:lnTo>
                <a:lnTo>
                  <a:pt x="6843608" y="0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Graphic 9" descr="Two speech bubbles">
            <a:extLst>
              <a:ext uri="{FF2B5EF4-FFF2-40B4-BE49-F238E27FC236}">
                <a16:creationId xmlns:a16="http://schemas.microsoft.com/office/drawing/2014/main" id="{99E6A477-B0E7-46EE-9B73-97598CB51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1253" y="-1564198"/>
            <a:ext cx="8622665" cy="862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8860790" cy="8877935"/>
          </a:xfrm>
          <a:custGeom>
            <a:avLst/>
            <a:gdLst/>
            <a:ahLst/>
            <a:cxnLst/>
            <a:rect l="l" t="t" r="r" b="b"/>
            <a:pathLst>
              <a:path w="8860790" h="8877935">
                <a:moveTo>
                  <a:pt x="0" y="8877697"/>
                </a:moveTo>
                <a:lnTo>
                  <a:pt x="0" y="0"/>
                </a:lnTo>
                <a:lnTo>
                  <a:pt x="8860163" y="0"/>
                </a:lnTo>
                <a:lnTo>
                  <a:pt x="0" y="8877697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647701"/>
            <a:ext cx="6915149" cy="752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7482" y="6101475"/>
            <a:ext cx="2320290" cy="2324735"/>
          </a:xfrm>
          <a:custGeom>
            <a:avLst/>
            <a:gdLst/>
            <a:ahLst/>
            <a:cxnLst/>
            <a:rect l="l" t="t" r="r" b="b"/>
            <a:pathLst>
              <a:path w="2320290" h="2324734">
                <a:moveTo>
                  <a:pt x="2319892" y="0"/>
                </a:moveTo>
                <a:lnTo>
                  <a:pt x="2319892" y="2324483"/>
                </a:lnTo>
                <a:lnTo>
                  <a:pt x="0" y="2324483"/>
                </a:lnTo>
                <a:lnTo>
                  <a:pt x="2319892" y="0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47776" y="991903"/>
            <a:ext cx="805902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spc="75" dirty="0">
                <a:solidFill>
                  <a:srgbClr val="173C57"/>
                </a:solidFill>
              </a:rPr>
              <a:t>PROJECT PURPOSE</a:t>
            </a:r>
            <a:endParaRPr sz="5000" spc="-45" dirty="0">
              <a:solidFill>
                <a:srgbClr val="173C57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901391" y="8665340"/>
            <a:ext cx="1085849" cy="1352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8247776" y="2123487"/>
            <a:ext cx="8239761" cy="7105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5080" indent="-342900">
              <a:lnSpc>
                <a:spcPct val="116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300" spc="30" dirty="0"/>
              <a:t>Recuperative Care also known as Medical Respite will officially become a Medi-Cal In Lieu of Service (ILOS) effective January 1, 2022</a:t>
            </a:r>
          </a:p>
          <a:p>
            <a:pPr marL="349250" marR="5080" indent="-342900">
              <a:lnSpc>
                <a:spcPct val="116500"/>
              </a:lnSpc>
              <a:spcBef>
                <a:spcPts val="100"/>
              </a:spcBef>
            </a:pPr>
            <a:endParaRPr lang="en-US" sz="2300" spc="30" dirty="0"/>
          </a:p>
          <a:p>
            <a:pPr marL="349250" marR="5080" indent="-342900">
              <a:lnSpc>
                <a:spcPct val="116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300" spc="30" dirty="0"/>
              <a:t>There are several Medical Respite providers in the greater Los Angeles County that are interested in exploring how to best partner with Medi-Cal payors. </a:t>
            </a:r>
          </a:p>
          <a:p>
            <a:pPr marL="349250" marR="5080" indent="-342900">
              <a:lnSpc>
                <a:spcPct val="116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300" spc="30" dirty="0"/>
              <a:t>A Los Angeles Medical Respite Payor/Provider Learning Network could bring together groups to discuss partnership issues such as contracting, reporting, data sharing, outcomes measures and general communications – and ideally find ways to improve the partnership experience. </a:t>
            </a:r>
          </a:p>
          <a:p>
            <a:pPr marL="349250" marR="5080" indent="-342900">
              <a:lnSpc>
                <a:spcPct val="116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300" spc="30" dirty="0"/>
          </a:p>
          <a:p>
            <a:pPr marL="349250" marR="5080" indent="-342900">
              <a:lnSpc>
                <a:spcPct val="116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300" spc="30" dirty="0"/>
              <a:t>This project collected data from payors and providers to help create a plan for that learning community. </a:t>
            </a:r>
          </a:p>
          <a:p>
            <a:pPr marL="349250" marR="5080" indent="-342900">
              <a:lnSpc>
                <a:spcPct val="116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300" spc="30" dirty="0"/>
          </a:p>
          <a:p>
            <a:pPr marL="349250" marR="5080" indent="-342900">
              <a:lnSpc>
                <a:spcPct val="116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300" spc="30" dirty="0"/>
              <a:t>What follows are the results and potential next steps.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479" y="0"/>
            <a:ext cx="17209770" cy="6134735"/>
          </a:xfrm>
          <a:custGeom>
            <a:avLst/>
            <a:gdLst/>
            <a:ahLst/>
            <a:cxnLst/>
            <a:rect l="l" t="t" r="r" b="b"/>
            <a:pathLst>
              <a:path w="17209770" h="6134735">
                <a:moveTo>
                  <a:pt x="17209519" y="0"/>
                </a:moveTo>
                <a:lnTo>
                  <a:pt x="17209519" y="6134228"/>
                </a:lnTo>
                <a:lnTo>
                  <a:pt x="0" y="0"/>
                </a:lnTo>
                <a:lnTo>
                  <a:pt x="17209519" y="0"/>
                </a:lnTo>
                <a:close/>
              </a:path>
            </a:pathLst>
          </a:custGeom>
          <a:solidFill>
            <a:srgbClr val="86E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98625"/>
            <a:ext cx="9506585" cy="3388995"/>
          </a:xfrm>
          <a:custGeom>
            <a:avLst/>
            <a:gdLst/>
            <a:ahLst/>
            <a:cxnLst/>
            <a:rect l="l" t="t" r="r" b="b"/>
            <a:pathLst>
              <a:path w="9506585" h="3388995">
                <a:moveTo>
                  <a:pt x="0" y="0"/>
                </a:moveTo>
                <a:lnTo>
                  <a:pt x="9506050" y="3388374"/>
                </a:lnTo>
                <a:lnTo>
                  <a:pt x="0" y="3388374"/>
                </a:lnTo>
                <a:lnTo>
                  <a:pt x="0" y="0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>
              <a:solidFill>
                <a:srgbClr val="31536F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5851" y="1232364"/>
            <a:ext cx="300015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265" dirty="0"/>
              <a:t>Health Plans</a:t>
            </a:r>
            <a:endParaRPr sz="2500" dirty="0"/>
          </a:p>
        </p:txBody>
      </p:sp>
      <p:sp>
        <p:nvSpPr>
          <p:cNvPr id="9" name="object 9"/>
          <p:cNvSpPr txBox="1"/>
          <p:nvPr/>
        </p:nvSpPr>
        <p:spPr>
          <a:xfrm>
            <a:off x="2248550" y="1677472"/>
            <a:ext cx="2475849" cy="203581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solidFill>
                  <a:srgbClr val="31536F"/>
                </a:solidFill>
                <a:latin typeface="Arial"/>
                <a:cs typeface="Arial"/>
              </a:rPr>
              <a:t>LA Care</a:t>
            </a: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rgbClr val="31536F"/>
                </a:solidFill>
                <a:latin typeface="Arial"/>
                <a:cs typeface="Arial"/>
              </a:rPr>
              <a:t>HealthNet</a:t>
            </a: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solidFill>
                  <a:srgbClr val="31536F"/>
                </a:solidFill>
                <a:latin typeface="Arial"/>
                <a:cs typeface="Arial"/>
              </a:rPr>
              <a:t>Anthem Blue Cross</a:t>
            </a: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rgbClr val="31536F"/>
                </a:solidFill>
                <a:latin typeface="Arial"/>
                <a:cs typeface="Arial"/>
              </a:rPr>
              <a:t>Blue Shield Promise</a:t>
            </a: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solidFill>
                  <a:srgbClr val="31536F"/>
                </a:solidFill>
                <a:latin typeface="Arial"/>
                <a:cs typeface="Arial"/>
              </a:rPr>
              <a:t>Kaiser Permanente</a:t>
            </a: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rgbClr val="31536F"/>
                </a:solidFill>
                <a:latin typeface="Arial"/>
                <a:cs typeface="Arial"/>
              </a:rPr>
              <a:t>Molina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31710" y="2407935"/>
            <a:ext cx="4114442" cy="327205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lang="en-US" sz="2500" b="1" spc="110" dirty="0">
                <a:solidFill>
                  <a:srgbClr val="31536F"/>
                </a:solidFill>
                <a:latin typeface="Arial"/>
                <a:cs typeface="Arial"/>
              </a:rPr>
              <a:t>Medical Respite</a:t>
            </a:r>
            <a:endParaRPr sz="250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20" dirty="0">
                <a:solidFill>
                  <a:srgbClr val="31536F"/>
                </a:solidFill>
                <a:latin typeface="Arial"/>
                <a:cs typeface="Arial"/>
              </a:rPr>
              <a:t>A Brighter Day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20" dirty="0">
                <a:solidFill>
                  <a:srgbClr val="31536F"/>
                </a:solidFill>
                <a:latin typeface="Arial"/>
                <a:cs typeface="Arial"/>
              </a:rPr>
              <a:t>Blue Manor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20" dirty="0">
                <a:solidFill>
                  <a:srgbClr val="31536F"/>
                </a:solidFill>
                <a:latin typeface="Arial"/>
                <a:cs typeface="Arial"/>
              </a:rPr>
              <a:t>Golden State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20" dirty="0">
                <a:solidFill>
                  <a:srgbClr val="31536F"/>
                </a:solidFill>
                <a:latin typeface="Arial"/>
                <a:cs typeface="Arial"/>
              </a:rPr>
              <a:t>HOLA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20" dirty="0">
                <a:solidFill>
                  <a:srgbClr val="31536F"/>
                </a:solidFill>
                <a:latin typeface="Arial"/>
                <a:cs typeface="Arial"/>
              </a:rPr>
              <a:t>Horizon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20" dirty="0">
                <a:solidFill>
                  <a:srgbClr val="31536F"/>
                </a:solidFill>
                <a:latin typeface="Arial"/>
                <a:cs typeface="Arial"/>
              </a:rPr>
              <a:t>Illumination Foundation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20" dirty="0">
                <a:solidFill>
                  <a:srgbClr val="31536F"/>
                </a:solidFill>
                <a:latin typeface="Arial"/>
                <a:cs typeface="Arial"/>
              </a:rPr>
              <a:t>Serenity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20" dirty="0">
                <a:solidFill>
                  <a:srgbClr val="31536F"/>
                </a:solidFill>
                <a:latin typeface="Arial"/>
                <a:cs typeface="Arial"/>
              </a:rPr>
              <a:t>JWCH Institute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48551" y="87603"/>
            <a:ext cx="955675" cy="955040"/>
          </a:xfrm>
          <a:custGeom>
            <a:avLst/>
            <a:gdLst/>
            <a:ahLst/>
            <a:cxnLst/>
            <a:rect l="l" t="t" r="r" b="b"/>
            <a:pathLst>
              <a:path w="955675" h="955040">
                <a:moveTo>
                  <a:pt x="512984" y="1269"/>
                </a:moveTo>
                <a:lnTo>
                  <a:pt x="442687" y="1269"/>
                </a:lnTo>
                <a:lnTo>
                  <a:pt x="454389" y="0"/>
                </a:lnTo>
                <a:lnTo>
                  <a:pt x="501282" y="0"/>
                </a:lnTo>
                <a:lnTo>
                  <a:pt x="512984" y="1269"/>
                </a:lnTo>
                <a:close/>
              </a:path>
              <a:path w="955675" h="955040">
                <a:moveTo>
                  <a:pt x="501282" y="955039"/>
                </a:moveTo>
                <a:lnTo>
                  <a:pt x="454389" y="955039"/>
                </a:lnTo>
                <a:lnTo>
                  <a:pt x="407722" y="949959"/>
                </a:lnTo>
                <a:lnTo>
                  <a:pt x="396147" y="947419"/>
                </a:lnTo>
                <a:lnTo>
                  <a:pt x="384614" y="946149"/>
                </a:lnTo>
                <a:lnTo>
                  <a:pt x="361731" y="941069"/>
                </a:lnTo>
                <a:lnTo>
                  <a:pt x="350394" y="937259"/>
                </a:lnTo>
                <a:lnTo>
                  <a:pt x="339127" y="934719"/>
                </a:lnTo>
                <a:lnTo>
                  <a:pt x="305868" y="923289"/>
                </a:lnTo>
                <a:lnTo>
                  <a:pt x="294976" y="918209"/>
                </a:lnTo>
                <a:lnTo>
                  <a:pt x="284193" y="914399"/>
                </a:lnTo>
                <a:lnTo>
                  <a:pt x="252585" y="899159"/>
                </a:lnTo>
                <a:lnTo>
                  <a:pt x="232179" y="886459"/>
                </a:lnTo>
                <a:lnTo>
                  <a:pt x="222197" y="881379"/>
                </a:lnTo>
                <a:lnTo>
                  <a:pt x="212364" y="875029"/>
                </a:lnTo>
                <a:lnTo>
                  <a:pt x="202691" y="867409"/>
                </a:lnTo>
                <a:lnTo>
                  <a:pt x="193189" y="861059"/>
                </a:lnTo>
                <a:lnTo>
                  <a:pt x="183858" y="853439"/>
                </a:lnTo>
                <a:lnTo>
                  <a:pt x="174700" y="847089"/>
                </a:lnTo>
                <a:lnTo>
                  <a:pt x="165723" y="839469"/>
                </a:lnTo>
                <a:lnTo>
                  <a:pt x="156940" y="831849"/>
                </a:lnTo>
                <a:lnTo>
                  <a:pt x="148351" y="822959"/>
                </a:lnTo>
                <a:lnTo>
                  <a:pt x="139954" y="815339"/>
                </a:lnTo>
                <a:lnTo>
                  <a:pt x="131762" y="806449"/>
                </a:lnTo>
                <a:lnTo>
                  <a:pt x="123782" y="797559"/>
                </a:lnTo>
                <a:lnTo>
                  <a:pt x="116016" y="789939"/>
                </a:lnTo>
                <a:lnTo>
                  <a:pt x="108463" y="779779"/>
                </a:lnTo>
                <a:lnTo>
                  <a:pt x="101133" y="770889"/>
                </a:lnTo>
                <a:lnTo>
                  <a:pt x="94034" y="761999"/>
                </a:lnTo>
                <a:lnTo>
                  <a:pt x="87166" y="751839"/>
                </a:lnTo>
                <a:lnTo>
                  <a:pt x="80529" y="742949"/>
                </a:lnTo>
                <a:lnTo>
                  <a:pt x="74132" y="732789"/>
                </a:lnTo>
                <a:lnTo>
                  <a:pt x="51019" y="692149"/>
                </a:lnTo>
                <a:lnTo>
                  <a:pt x="40994" y="670559"/>
                </a:lnTo>
                <a:lnTo>
                  <a:pt x="36373" y="660399"/>
                </a:lnTo>
                <a:lnTo>
                  <a:pt x="32017" y="648969"/>
                </a:lnTo>
                <a:lnTo>
                  <a:pt x="27932" y="638809"/>
                </a:lnTo>
                <a:lnTo>
                  <a:pt x="24118" y="627379"/>
                </a:lnTo>
                <a:lnTo>
                  <a:pt x="11610" y="581659"/>
                </a:lnTo>
                <a:lnTo>
                  <a:pt x="3593" y="535939"/>
                </a:lnTo>
                <a:lnTo>
                  <a:pt x="143" y="488949"/>
                </a:lnTo>
                <a:lnTo>
                  <a:pt x="0" y="477519"/>
                </a:lnTo>
                <a:lnTo>
                  <a:pt x="143" y="466089"/>
                </a:lnTo>
                <a:lnTo>
                  <a:pt x="3593" y="419099"/>
                </a:lnTo>
                <a:lnTo>
                  <a:pt x="11610" y="372109"/>
                </a:lnTo>
                <a:lnTo>
                  <a:pt x="20575" y="339089"/>
                </a:lnTo>
                <a:lnTo>
                  <a:pt x="24118" y="327659"/>
                </a:lnTo>
                <a:lnTo>
                  <a:pt x="27932" y="316229"/>
                </a:lnTo>
                <a:lnTo>
                  <a:pt x="32017" y="304799"/>
                </a:lnTo>
                <a:lnTo>
                  <a:pt x="36373" y="294639"/>
                </a:lnTo>
                <a:lnTo>
                  <a:pt x="40994" y="283209"/>
                </a:lnTo>
                <a:lnTo>
                  <a:pt x="45877" y="273049"/>
                </a:lnTo>
                <a:lnTo>
                  <a:pt x="51019" y="262889"/>
                </a:lnTo>
                <a:lnTo>
                  <a:pt x="56422" y="251459"/>
                </a:lnTo>
                <a:lnTo>
                  <a:pt x="62078" y="241299"/>
                </a:lnTo>
                <a:lnTo>
                  <a:pt x="67982" y="231139"/>
                </a:lnTo>
                <a:lnTo>
                  <a:pt x="74132" y="220979"/>
                </a:lnTo>
                <a:lnTo>
                  <a:pt x="80529" y="212089"/>
                </a:lnTo>
                <a:lnTo>
                  <a:pt x="87166" y="201929"/>
                </a:lnTo>
                <a:lnTo>
                  <a:pt x="94034" y="193039"/>
                </a:lnTo>
                <a:lnTo>
                  <a:pt x="101133" y="182879"/>
                </a:lnTo>
                <a:lnTo>
                  <a:pt x="108463" y="173989"/>
                </a:lnTo>
                <a:lnTo>
                  <a:pt x="116016" y="165099"/>
                </a:lnTo>
                <a:lnTo>
                  <a:pt x="123782" y="156209"/>
                </a:lnTo>
                <a:lnTo>
                  <a:pt x="131762" y="147319"/>
                </a:lnTo>
                <a:lnTo>
                  <a:pt x="139954" y="139699"/>
                </a:lnTo>
                <a:lnTo>
                  <a:pt x="148351" y="130809"/>
                </a:lnTo>
                <a:lnTo>
                  <a:pt x="183858" y="100329"/>
                </a:lnTo>
                <a:lnTo>
                  <a:pt x="193189" y="93979"/>
                </a:lnTo>
                <a:lnTo>
                  <a:pt x="202691" y="86359"/>
                </a:lnTo>
                <a:lnTo>
                  <a:pt x="242308" y="60959"/>
                </a:lnTo>
                <a:lnTo>
                  <a:pt x="294976" y="35559"/>
                </a:lnTo>
                <a:lnTo>
                  <a:pt x="305868" y="31749"/>
                </a:lnTo>
                <a:lnTo>
                  <a:pt x="316857" y="26669"/>
                </a:lnTo>
                <a:lnTo>
                  <a:pt x="327944" y="22859"/>
                </a:lnTo>
                <a:lnTo>
                  <a:pt x="339127" y="20319"/>
                </a:lnTo>
                <a:lnTo>
                  <a:pt x="350394" y="16509"/>
                </a:lnTo>
                <a:lnTo>
                  <a:pt x="396147" y="6349"/>
                </a:lnTo>
                <a:lnTo>
                  <a:pt x="407722" y="5079"/>
                </a:lnTo>
                <a:lnTo>
                  <a:pt x="419340" y="2539"/>
                </a:lnTo>
                <a:lnTo>
                  <a:pt x="431000" y="1269"/>
                </a:lnTo>
                <a:lnTo>
                  <a:pt x="524672" y="1269"/>
                </a:lnTo>
                <a:lnTo>
                  <a:pt x="536331" y="2539"/>
                </a:lnTo>
                <a:lnTo>
                  <a:pt x="547949" y="5079"/>
                </a:lnTo>
                <a:lnTo>
                  <a:pt x="559524" y="6349"/>
                </a:lnTo>
                <a:lnTo>
                  <a:pt x="605277" y="16509"/>
                </a:lnTo>
                <a:lnTo>
                  <a:pt x="616544" y="20319"/>
                </a:lnTo>
                <a:lnTo>
                  <a:pt x="627727" y="22859"/>
                </a:lnTo>
                <a:lnTo>
                  <a:pt x="638814" y="26669"/>
                </a:lnTo>
                <a:lnTo>
                  <a:pt x="649803" y="31749"/>
                </a:lnTo>
                <a:lnTo>
                  <a:pt x="660696" y="35559"/>
                </a:lnTo>
                <a:lnTo>
                  <a:pt x="713363" y="60959"/>
                </a:lnTo>
                <a:lnTo>
                  <a:pt x="752981" y="86359"/>
                </a:lnTo>
                <a:lnTo>
                  <a:pt x="762483" y="93979"/>
                </a:lnTo>
                <a:lnTo>
                  <a:pt x="771813" y="100329"/>
                </a:lnTo>
                <a:lnTo>
                  <a:pt x="807321" y="130809"/>
                </a:lnTo>
                <a:lnTo>
                  <a:pt x="815717" y="139699"/>
                </a:lnTo>
                <a:lnTo>
                  <a:pt x="823910" y="147319"/>
                </a:lnTo>
                <a:lnTo>
                  <a:pt x="854538" y="182879"/>
                </a:lnTo>
                <a:lnTo>
                  <a:pt x="861637" y="193039"/>
                </a:lnTo>
                <a:lnTo>
                  <a:pt x="868505" y="201929"/>
                </a:lnTo>
                <a:lnTo>
                  <a:pt x="875142" y="212089"/>
                </a:lnTo>
                <a:lnTo>
                  <a:pt x="881539" y="220979"/>
                </a:lnTo>
                <a:lnTo>
                  <a:pt x="887690" y="231139"/>
                </a:lnTo>
                <a:lnTo>
                  <a:pt x="893593" y="241299"/>
                </a:lnTo>
                <a:lnTo>
                  <a:pt x="899249" y="251459"/>
                </a:lnTo>
                <a:lnTo>
                  <a:pt x="904652" y="262889"/>
                </a:lnTo>
                <a:lnTo>
                  <a:pt x="909795" y="273049"/>
                </a:lnTo>
                <a:lnTo>
                  <a:pt x="914677" y="283209"/>
                </a:lnTo>
                <a:lnTo>
                  <a:pt x="919299" y="294639"/>
                </a:lnTo>
                <a:lnTo>
                  <a:pt x="923655" y="304799"/>
                </a:lnTo>
                <a:lnTo>
                  <a:pt x="927740" y="316229"/>
                </a:lnTo>
                <a:lnTo>
                  <a:pt x="931553" y="327659"/>
                </a:lnTo>
                <a:lnTo>
                  <a:pt x="935096" y="339089"/>
                </a:lnTo>
                <a:lnTo>
                  <a:pt x="938364" y="349249"/>
                </a:lnTo>
                <a:lnTo>
                  <a:pt x="948638" y="394969"/>
                </a:lnTo>
                <a:lnTo>
                  <a:pt x="954378" y="441959"/>
                </a:lnTo>
                <a:lnTo>
                  <a:pt x="955672" y="477519"/>
                </a:lnTo>
                <a:lnTo>
                  <a:pt x="955528" y="488949"/>
                </a:lnTo>
                <a:lnTo>
                  <a:pt x="952078" y="535939"/>
                </a:lnTo>
                <a:lnTo>
                  <a:pt x="944061" y="581659"/>
                </a:lnTo>
                <a:lnTo>
                  <a:pt x="931554" y="627379"/>
                </a:lnTo>
                <a:lnTo>
                  <a:pt x="923655" y="648969"/>
                </a:lnTo>
                <a:lnTo>
                  <a:pt x="919299" y="660399"/>
                </a:lnTo>
                <a:lnTo>
                  <a:pt x="914677" y="670559"/>
                </a:lnTo>
                <a:lnTo>
                  <a:pt x="909795" y="681989"/>
                </a:lnTo>
                <a:lnTo>
                  <a:pt x="904652" y="692149"/>
                </a:lnTo>
                <a:lnTo>
                  <a:pt x="881539" y="732789"/>
                </a:lnTo>
                <a:lnTo>
                  <a:pt x="868505" y="751839"/>
                </a:lnTo>
                <a:lnTo>
                  <a:pt x="861637" y="761999"/>
                </a:lnTo>
                <a:lnTo>
                  <a:pt x="854538" y="770889"/>
                </a:lnTo>
                <a:lnTo>
                  <a:pt x="847208" y="779779"/>
                </a:lnTo>
                <a:lnTo>
                  <a:pt x="839655" y="789939"/>
                </a:lnTo>
                <a:lnTo>
                  <a:pt x="831889" y="797559"/>
                </a:lnTo>
                <a:lnTo>
                  <a:pt x="823910" y="806449"/>
                </a:lnTo>
                <a:lnTo>
                  <a:pt x="815717" y="815339"/>
                </a:lnTo>
                <a:lnTo>
                  <a:pt x="807321" y="822959"/>
                </a:lnTo>
                <a:lnTo>
                  <a:pt x="798731" y="831849"/>
                </a:lnTo>
                <a:lnTo>
                  <a:pt x="789948" y="839469"/>
                </a:lnTo>
                <a:lnTo>
                  <a:pt x="780972" y="847089"/>
                </a:lnTo>
                <a:lnTo>
                  <a:pt x="771813" y="853439"/>
                </a:lnTo>
                <a:lnTo>
                  <a:pt x="762483" y="861059"/>
                </a:lnTo>
                <a:lnTo>
                  <a:pt x="752981" y="867409"/>
                </a:lnTo>
                <a:lnTo>
                  <a:pt x="743307" y="875029"/>
                </a:lnTo>
                <a:lnTo>
                  <a:pt x="733474" y="881379"/>
                </a:lnTo>
                <a:lnTo>
                  <a:pt x="723493" y="886459"/>
                </a:lnTo>
                <a:lnTo>
                  <a:pt x="703086" y="899159"/>
                </a:lnTo>
                <a:lnTo>
                  <a:pt x="671478" y="914399"/>
                </a:lnTo>
                <a:lnTo>
                  <a:pt x="660696" y="918209"/>
                </a:lnTo>
                <a:lnTo>
                  <a:pt x="649803" y="923289"/>
                </a:lnTo>
                <a:lnTo>
                  <a:pt x="616544" y="934719"/>
                </a:lnTo>
                <a:lnTo>
                  <a:pt x="605277" y="937259"/>
                </a:lnTo>
                <a:lnTo>
                  <a:pt x="593940" y="941069"/>
                </a:lnTo>
                <a:lnTo>
                  <a:pt x="571057" y="946149"/>
                </a:lnTo>
                <a:lnTo>
                  <a:pt x="559524" y="947419"/>
                </a:lnTo>
                <a:lnTo>
                  <a:pt x="547949" y="949959"/>
                </a:lnTo>
                <a:lnTo>
                  <a:pt x="501282" y="955039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98351" y="351331"/>
            <a:ext cx="475615" cy="521970"/>
          </a:xfrm>
          <a:custGeom>
            <a:avLst/>
            <a:gdLst/>
            <a:ahLst/>
            <a:cxnLst/>
            <a:rect l="l" t="t" r="r" b="b"/>
            <a:pathLst>
              <a:path w="475614" h="521969">
                <a:moveTo>
                  <a:pt x="21444" y="521830"/>
                </a:moveTo>
                <a:lnTo>
                  <a:pt x="181" y="521621"/>
                </a:lnTo>
                <a:lnTo>
                  <a:pt x="0" y="473539"/>
                </a:lnTo>
                <a:lnTo>
                  <a:pt x="6" y="370546"/>
                </a:lnTo>
                <a:lnTo>
                  <a:pt x="139" y="318790"/>
                </a:lnTo>
                <a:lnTo>
                  <a:pt x="320" y="268278"/>
                </a:lnTo>
                <a:lnTo>
                  <a:pt x="559" y="214244"/>
                </a:lnTo>
                <a:lnTo>
                  <a:pt x="234332" y="2596"/>
                </a:lnTo>
                <a:lnTo>
                  <a:pt x="235979" y="1537"/>
                </a:lnTo>
                <a:lnTo>
                  <a:pt x="238106" y="0"/>
                </a:lnTo>
                <a:lnTo>
                  <a:pt x="440624" y="178103"/>
                </a:lnTo>
                <a:lnTo>
                  <a:pt x="470815" y="205191"/>
                </a:lnTo>
                <a:lnTo>
                  <a:pt x="474981" y="268305"/>
                </a:lnTo>
                <a:lnTo>
                  <a:pt x="475184" y="318968"/>
                </a:lnTo>
                <a:lnTo>
                  <a:pt x="475323" y="375534"/>
                </a:lnTo>
                <a:lnTo>
                  <a:pt x="181258" y="375534"/>
                </a:lnTo>
                <a:lnTo>
                  <a:pt x="172947" y="376592"/>
                </a:lnTo>
                <a:lnTo>
                  <a:pt x="167120" y="379924"/>
                </a:lnTo>
                <a:lnTo>
                  <a:pt x="163681" y="385691"/>
                </a:lnTo>
                <a:lnTo>
                  <a:pt x="162594" y="394051"/>
                </a:lnTo>
                <a:lnTo>
                  <a:pt x="162732" y="422303"/>
                </a:lnTo>
                <a:lnTo>
                  <a:pt x="162857" y="473539"/>
                </a:lnTo>
                <a:lnTo>
                  <a:pt x="162937" y="520835"/>
                </a:lnTo>
                <a:lnTo>
                  <a:pt x="21444" y="521830"/>
                </a:lnTo>
                <a:close/>
              </a:path>
              <a:path w="475614" h="521969">
                <a:moveTo>
                  <a:pt x="237638" y="375637"/>
                </a:moveTo>
                <a:lnTo>
                  <a:pt x="181258" y="375534"/>
                </a:lnTo>
                <a:lnTo>
                  <a:pt x="293993" y="375534"/>
                </a:lnTo>
                <a:lnTo>
                  <a:pt x="237638" y="375637"/>
                </a:lnTo>
                <a:close/>
              </a:path>
              <a:path w="475614" h="521969">
                <a:moveTo>
                  <a:pt x="446860" y="521729"/>
                </a:moveTo>
                <a:lnTo>
                  <a:pt x="312314" y="520835"/>
                </a:lnTo>
                <a:lnTo>
                  <a:pt x="312375" y="472814"/>
                </a:lnTo>
                <a:lnTo>
                  <a:pt x="312501" y="422303"/>
                </a:lnTo>
                <a:lnTo>
                  <a:pt x="312657" y="394051"/>
                </a:lnTo>
                <a:lnTo>
                  <a:pt x="311566" y="385686"/>
                </a:lnTo>
                <a:lnTo>
                  <a:pt x="308101" y="379912"/>
                </a:lnTo>
                <a:lnTo>
                  <a:pt x="302279" y="376592"/>
                </a:lnTo>
                <a:lnTo>
                  <a:pt x="293993" y="375534"/>
                </a:lnTo>
                <a:lnTo>
                  <a:pt x="475323" y="375534"/>
                </a:lnTo>
                <a:lnTo>
                  <a:pt x="475310" y="473539"/>
                </a:lnTo>
                <a:lnTo>
                  <a:pt x="475138" y="520835"/>
                </a:lnTo>
                <a:lnTo>
                  <a:pt x="446860" y="521729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97703" y="235788"/>
            <a:ext cx="676275" cy="336550"/>
          </a:xfrm>
          <a:custGeom>
            <a:avLst/>
            <a:gdLst/>
            <a:ahLst/>
            <a:cxnLst/>
            <a:rect l="l" t="t" r="r" b="b"/>
            <a:pathLst>
              <a:path w="676275" h="336550">
                <a:moveTo>
                  <a:pt x="35954" y="336109"/>
                </a:moveTo>
                <a:lnTo>
                  <a:pt x="0" y="298084"/>
                </a:lnTo>
                <a:lnTo>
                  <a:pt x="0" y="295145"/>
                </a:lnTo>
                <a:lnTo>
                  <a:pt x="329286" y="7584"/>
                </a:lnTo>
                <a:lnTo>
                  <a:pt x="333471" y="4304"/>
                </a:lnTo>
                <a:lnTo>
                  <a:pt x="338686" y="0"/>
                </a:lnTo>
                <a:lnTo>
                  <a:pt x="418509" y="70207"/>
                </a:lnTo>
                <a:lnTo>
                  <a:pt x="338343" y="70207"/>
                </a:lnTo>
                <a:lnTo>
                  <a:pt x="35954" y="336109"/>
                </a:lnTo>
                <a:close/>
              </a:path>
              <a:path w="676275" h="336550">
                <a:moveTo>
                  <a:pt x="641040" y="336450"/>
                </a:moveTo>
                <a:lnTo>
                  <a:pt x="338343" y="70207"/>
                </a:lnTo>
                <a:lnTo>
                  <a:pt x="418509" y="70207"/>
                </a:lnTo>
                <a:lnTo>
                  <a:pt x="676274" y="296922"/>
                </a:lnTo>
                <a:lnTo>
                  <a:pt x="641040" y="336450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9460" y="280167"/>
            <a:ext cx="83196" cy="12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28952" y="1452895"/>
            <a:ext cx="955675" cy="955040"/>
          </a:xfrm>
          <a:custGeom>
            <a:avLst/>
            <a:gdLst/>
            <a:ahLst/>
            <a:cxnLst/>
            <a:rect l="l" t="t" r="r" b="b"/>
            <a:pathLst>
              <a:path w="955675" h="955039">
                <a:moveTo>
                  <a:pt x="512984" y="1269"/>
                </a:moveTo>
                <a:lnTo>
                  <a:pt x="442687" y="1269"/>
                </a:lnTo>
                <a:lnTo>
                  <a:pt x="454389" y="0"/>
                </a:lnTo>
                <a:lnTo>
                  <a:pt x="501282" y="0"/>
                </a:lnTo>
                <a:lnTo>
                  <a:pt x="512984" y="1269"/>
                </a:lnTo>
                <a:close/>
              </a:path>
              <a:path w="955675" h="955039">
                <a:moveTo>
                  <a:pt x="501282" y="955039"/>
                </a:moveTo>
                <a:lnTo>
                  <a:pt x="454389" y="955039"/>
                </a:lnTo>
                <a:lnTo>
                  <a:pt x="407722" y="949959"/>
                </a:lnTo>
                <a:lnTo>
                  <a:pt x="396147" y="947419"/>
                </a:lnTo>
                <a:lnTo>
                  <a:pt x="384614" y="946149"/>
                </a:lnTo>
                <a:lnTo>
                  <a:pt x="361731" y="941069"/>
                </a:lnTo>
                <a:lnTo>
                  <a:pt x="350394" y="937259"/>
                </a:lnTo>
                <a:lnTo>
                  <a:pt x="339127" y="934719"/>
                </a:lnTo>
                <a:lnTo>
                  <a:pt x="305868" y="923289"/>
                </a:lnTo>
                <a:lnTo>
                  <a:pt x="294976" y="918209"/>
                </a:lnTo>
                <a:lnTo>
                  <a:pt x="284193" y="914399"/>
                </a:lnTo>
                <a:lnTo>
                  <a:pt x="252585" y="899159"/>
                </a:lnTo>
                <a:lnTo>
                  <a:pt x="232179" y="886459"/>
                </a:lnTo>
                <a:lnTo>
                  <a:pt x="222197" y="881379"/>
                </a:lnTo>
                <a:lnTo>
                  <a:pt x="212364" y="875029"/>
                </a:lnTo>
                <a:lnTo>
                  <a:pt x="202691" y="867409"/>
                </a:lnTo>
                <a:lnTo>
                  <a:pt x="193189" y="861059"/>
                </a:lnTo>
                <a:lnTo>
                  <a:pt x="183858" y="853439"/>
                </a:lnTo>
                <a:lnTo>
                  <a:pt x="174700" y="847089"/>
                </a:lnTo>
                <a:lnTo>
                  <a:pt x="165723" y="839469"/>
                </a:lnTo>
                <a:lnTo>
                  <a:pt x="156940" y="831849"/>
                </a:lnTo>
                <a:lnTo>
                  <a:pt x="148351" y="822959"/>
                </a:lnTo>
                <a:lnTo>
                  <a:pt x="139954" y="815339"/>
                </a:lnTo>
                <a:lnTo>
                  <a:pt x="131762" y="806449"/>
                </a:lnTo>
                <a:lnTo>
                  <a:pt x="123782" y="797559"/>
                </a:lnTo>
                <a:lnTo>
                  <a:pt x="116016" y="789939"/>
                </a:lnTo>
                <a:lnTo>
                  <a:pt x="108463" y="779779"/>
                </a:lnTo>
                <a:lnTo>
                  <a:pt x="101133" y="770889"/>
                </a:lnTo>
                <a:lnTo>
                  <a:pt x="94034" y="761999"/>
                </a:lnTo>
                <a:lnTo>
                  <a:pt x="87166" y="751839"/>
                </a:lnTo>
                <a:lnTo>
                  <a:pt x="80529" y="742949"/>
                </a:lnTo>
                <a:lnTo>
                  <a:pt x="74132" y="732789"/>
                </a:lnTo>
                <a:lnTo>
                  <a:pt x="51019" y="692149"/>
                </a:lnTo>
                <a:lnTo>
                  <a:pt x="40994" y="670559"/>
                </a:lnTo>
                <a:lnTo>
                  <a:pt x="36373" y="660399"/>
                </a:lnTo>
                <a:lnTo>
                  <a:pt x="32017" y="648969"/>
                </a:lnTo>
                <a:lnTo>
                  <a:pt x="27932" y="638809"/>
                </a:lnTo>
                <a:lnTo>
                  <a:pt x="24118" y="627379"/>
                </a:lnTo>
                <a:lnTo>
                  <a:pt x="11610" y="581659"/>
                </a:lnTo>
                <a:lnTo>
                  <a:pt x="3593" y="535939"/>
                </a:lnTo>
                <a:lnTo>
                  <a:pt x="143" y="488949"/>
                </a:lnTo>
                <a:lnTo>
                  <a:pt x="0" y="477519"/>
                </a:lnTo>
                <a:lnTo>
                  <a:pt x="143" y="466089"/>
                </a:lnTo>
                <a:lnTo>
                  <a:pt x="3593" y="419099"/>
                </a:lnTo>
                <a:lnTo>
                  <a:pt x="11610" y="372109"/>
                </a:lnTo>
                <a:lnTo>
                  <a:pt x="20575" y="339089"/>
                </a:lnTo>
                <a:lnTo>
                  <a:pt x="24118" y="327659"/>
                </a:lnTo>
                <a:lnTo>
                  <a:pt x="27932" y="316229"/>
                </a:lnTo>
                <a:lnTo>
                  <a:pt x="32017" y="304799"/>
                </a:lnTo>
                <a:lnTo>
                  <a:pt x="36373" y="294639"/>
                </a:lnTo>
                <a:lnTo>
                  <a:pt x="40994" y="283209"/>
                </a:lnTo>
                <a:lnTo>
                  <a:pt x="45877" y="273049"/>
                </a:lnTo>
                <a:lnTo>
                  <a:pt x="51019" y="262889"/>
                </a:lnTo>
                <a:lnTo>
                  <a:pt x="56422" y="251459"/>
                </a:lnTo>
                <a:lnTo>
                  <a:pt x="62078" y="241299"/>
                </a:lnTo>
                <a:lnTo>
                  <a:pt x="67982" y="231139"/>
                </a:lnTo>
                <a:lnTo>
                  <a:pt x="74132" y="220979"/>
                </a:lnTo>
                <a:lnTo>
                  <a:pt x="80529" y="212089"/>
                </a:lnTo>
                <a:lnTo>
                  <a:pt x="87166" y="201929"/>
                </a:lnTo>
                <a:lnTo>
                  <a:pt x="94034" y="193039"/>
                </a:lnTo>
                <a:lnTo>
                  <a:pt x="101133" y="182879"/>
                </a:lnTo>
                <a:lnTo>
                  <a:pt x="108463" y="173989"/>
                </a:lnTo>
                <a:lnTo>
                  <a:pt x="116016" y="165099"/>
                </a:lnTo>
                <a:lnTo>
                  <a:pt x="123782" y="156209"/>
                </a:lnTo>
                <a:lnTo>
                  <a:pt x="131762" y="147319"/>
                </a:lnTo>
                <a:lnTo>
                  <a:pt x="139954" y="139699"/>
                </a:lnTo>
                <a:lnTo>
                  <a:pt x="148351" y="130809"/>
                </a:lnTo>
                <a:lnTo>
                  <a:pt x="183858" y="100329"/>
                </a:lnTo>
                <a:lnTo>
                  <a:pt x="193189" y="93979"/>
                </a:lnTo>
                <a:lnTo>
                  <a:pt x="202691" y="86359"/>
                </a:lnTo>
                <a:lnTo>
                  <a:pt x="242308" y="60959"/>
                </a:lnTo>
                <a:lnTo>
                  <a:pt x="294976" y="35559"/>
                </a:lnTo>
                <a:lnTo>
                  <a:pt x="305868" y="31749"/>
                </a:lnTo>
                <a:lnTo>
                  <a:pt x="316857" y="26669"/>
                </a:lnTo>
                <a:lnTo>
                  <a:pt x="327944" y="22859"/>
                </a:lnTo>
                <a:lnTo>
                  <a:pt x="339127" y="20319"/>
                </a:lnTo>
                <a:lnTo>
                  <a:pt x="350394" y="16509"/>
                </a:lnTo>
                <a:lnTo>
                  <a:pt x="396147" y="6349"/>
                </a:lnTo>
                <a:lnTo>
                  <a:pt x="407722" y="5079"/>
                </a:lnTo>
                <a:lnTo>
                  <a:pt x="419340" y="2539"/>
                </a:lnTo>
                <a:lnTo>
                  <a:pt x="431000" y="1269"/>
                </a:lnTo>
                <a:lnTo>
                  <a:pt x="524672" y="1269"/>
                </a:lnTo>
                <a:lnTo>
                  <a:pt x="536331" y="2539"/>
                </a:lnTo>
                <a:lnTo>
                  <a:pt x="547949" y="5079"/>
                </a:lnTo>
                <a:lnTo>
                  <a:pt x="559524" y="6349"/>
                </a:lnTo>
                <a:lnTo>
                  <a:pt x="605277" y="16509"/>
                </a:lnTo>
                <a:lnTo>
                  <a:pt x="616544" y="20319"/>
                </a:lnTo>
                <a:lnTo>
                  <a:pt x="627727" y="22859"/>
                </a:lnTo>
                <a:lnTo>
                  <a:pt x="638814" y="26669"/>
                </a:lnTo>
                <a:lnTo>
                  <a:pt x="649803" y="31749"/>
                </a:lnTo>
                <a:lnTo>
                  <a:pt x="660696" y="35559"/>
                </a:lnTo>
                <a:lnTo>
                  <a:pt x="713363" y="60959"/>
                </a:lnTo>
                <a:lnTo>
                  <a:pt x="752981" y="86359"/>
                </a:lnTo>
                <a:lnTo>
                  <a:pt x="762483" y="93979"/>
                </a:lnTo>
                <a:lnTo>
                  <a:pt x="771813" y="100329"/>
                </a:lnTo>
                <a:lnTo>
                  <a:pt x="807321" y="130809"/>
                </a:lnTo>
                <a:lnTo>
                  <a:pt x="815717" y="139699"/>
                </a:lnTo>
                <a:lnTo>
                  <a:pt x="823910" y="147319"/>
                </a:lnTo>
                <a:lnTo>
                  <a:pt x="854538" y="182879"/>
                </a:lnTo>
                <a:lnTo>
                  <a:pt x="861637" y="193039"/>
                </a:lnTo>
                <a:lnTo>
                  <a:pt x="868505" y="201929"/>
                </a:lnTo>
                <a:lnTo>
                  <a:pt x="875142" y="212089"/>
                </a:lnTo>
                <a:lnTo>
                  <a:pt x="881539" y="220979"/>
                </a:lnTo>
                <a:lnTo>
                  <a:pt x="887690" y="231139"/>
                </a:lnTo>
                <a:lnTo>
                  <a:pt x="893593" y="241299"/>
                </a:lnTo>
                <a:lnTo>
                  <a:pt x="899249" y="251459"/>
                </a:lnTo>
                <a:lnTo>
                  <a:pt x="904652" y="262889"/>
                </a:lnTo>
                <a:lnTo>
                  <a:pt x="909795" y="273049"/>
                </a:lnTo>
                <a:lnTo>
                  <a:pt x="914677" y="283209"/>
                </a:lnTo>
                <a:lnTo>
                  <a:pt x="919299" y="294639"/>
                </a:lnTo>
                <a:lnTo>
                  <a:pt x="923655" y="304799"/>
                </a:lnTo>
                <a:lnTo>
                  <a:pt x="927740" y="316229"/>
                </a:lnTo>
                <a:lnTo>
                  <a:pt x="931553" y="327659"/>
                </a:lnTo>
                <a:lnTo>
                  <a:pt x="935096" y="339089"/>
                </a:lnTo>
                <a:lnTo>
                  <a:pt x="938364" y="349249"/>
                </a:lnTo>
                <a:lnTo>
                  <a:pt x="948638" y="394969"/>
                </a:lnTo>
                <a:lnTo>
                  <a:pt x="954378" y="441959"/>
                </a:lnTo>
                <a:lnTo>
                  <a:pt x="955672" y="477519"/>
                </a:lnTo>
                <a:lnTo>
                  <a:pt x="955528" y="488949"/>
                </a:lnTo>
                <a:lnTo>
                  <a:pt x="952078" y="535939"/>
                </a:lnTo>
                <a:lnTo>
                  <a:pt x="944061" y="581659"/>
                </a:lnTo>
                <a:lnTo>
                  <a:pt x="931554" y="627379"/>
                </a:lnTo>
                <a:lnTo>
                  <a:pt x="923655" y="648969"/>
                </a:lnTo>
                <a:lnTo>
                  <a:pt x="919299" y="660399"/>
                </a:lnTo>
                <a:lnTo>
                  <a:pt x="914677" y="670559"/>
                </a:lnTo>
                <a:lnTo>
                  <a:pt x="909795" y="681989"/>
                </a:lnTo>
                <a:lnTo>
                  <a:pt x="904652" y="692149"/>
                </a:lnTo>
                <a:lnTo>
                  <a:pt x="881539" y="732789"/>
                </a:lnTo>
                <a:lnTo>
                  <a:pt x="868505" y="751839"/>
                </a:lnTo>
                <a:lnTo>
                  <a:pt x="861637" y="761999"/>
                </a:lnTo>
                <a:lnTo>
                  <a:pt x="854538" y="770889"/>
                </a:lnTo>
                <a:lnTo>
                  <a:pt x="847208" y="779779"/>
                </a:lnTo>
                <a:lnTo>
                  <a:pt x="839655" y="789939"/>
                </a:lnTo>
                <a:lnTo>
                  <a:pt x="831889" y="797559"/>
                </a:lnTo>
                <a:lnTo>
                  <a:pt x="823910" y="806449"/>
                </a:lnTo>
                <a:lnTo>
                  <a:pt x="815717" y="815339"/>
                </a:lnTo>
                <a:lnTo>
                  <a:pt x="807321" y="822959"/>
                </a:lnTo>
                <a:lnTo>
                  <a:pt x="798731" y="831849"/>
                </a:lnTo>
                <a:lnTo>
                  <a:pt x="789948" y="839469"/>
                </a:lnTo>
                <a:lnTo>
                  <a:pt x="780972" y="847089"/>
                </a:lnTo>
                <a:lnTo>
                  <a:pt x="771813" y="853439"/>
                </a:lnTo>
                <a:lnTo>
                  <a:pt x="762483" y="861059"/>
                </a:lnTo>
                <a:lnTo>
                  <a:pt x="752981" y="867409"/>
                </a:lnTo>
                <a:lnTo>
                  <a:pt x="743307" y="875029"/>
                </a:lnTo>
                <a:lnTo>
                  <a:pt x="733474" y="881379"/>
                </a:lnTo>
                <a:lnTo>
                  <a:pt x="723493" y="886459"/>
                </a:lnTo>
                <a:lnTo>
                  <a:pt x="703086" y="899159"/>
                </a:lnTo>
                <a:lnTo>
                  <a:pt x="671478" y="914399"/>
                </a:lnTo>
                <a:lnTo>
                  <a:pt x="660696" y="918209"/>
                </a:lnTo>
                <a:lnTo>
                  <a:pt x="649803" y="923289"/>
                </a:lnTo>
                <a:lnTo>
                  <a:pt x="616544" y="934719"/>
                </a:lnTo>
                <a:lnTo>
                  <a:pt x="605277" y="937259"/>
                </a:lnTo>
                <a:lnTo>
                  <a:pt x="593940" y="941069"/>
                </a:lnTo>
                <a:lnTo>
                  <a:pt x="571057" y="946149"/>
                </a:lnTo>
                <a:lnTo>
                  <a:pt x="559524" y="947419"/>
                </a:lnTo>
                <a:lnTo>
                  <a:pt x="547949" y="949959"/>
                </a:lnTo>
                <a:lnTo>
                  <a:pt x="501282" y="955039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78753" y="1716623"/>
            <a:ext cx="475615" cy="521970"/>
          </a:xfrm>
          <a:custGeom>
            <a:avLst/>
            <a:gdLst/>
            <a:ahLst/>
            <a:cxnLst/>
            <a:rect l="l" t="t" r="r" b="b"/>
            <a:pathLst>
              <a:path w="475615" h="521969">
                <a:moveTo>
                  <a:pt x="21444" y="521830"/>
                </a:moveTo>
                <a:lnTo>
                  <a:pt x="181" y="521621"/>
                </a:lnTo>
                <a:lnTo>
                  <a:pt x="0" y="473539"/>
                </a:lnTo>
                <a:lnTo>
                  <a:pt x="6" y="370546"/>
                </a:lnTo>
                <a:lnTo>
                  <a:pt x="139" y="318790"/>
                </a:lnTo>
                <a:lnTo>
                  <a:pt x="320" y="268278"/>
                </a:lnTo>
                <a:lnTo>
                  <a:pt x="559" y="214244"/>
                </a:lnTo>
                <a:lnTo>
                  <a:pt x="234332" y="2596"/>
                </a:lnTo>
                <a:lnTo>
                  <a:pt x="235979" y="1537"/>
                </a:lnTo>
                <a:lnTo>
                  <a:pt x="238106" y="0"/>
                </a:lnTo>
                <a:lnTo>
                  <a:pt x="440624" y="178103"/>
                </a:lnTo>
                <a:lnTo>
                  <a:pt x="470815" y="205191"/>
                </a:lnTo>
                <a:lnTo>
                  <a:pt x="474981" y="268305"/>
                </a:lnTo>
                <a:lnTo>
                  <a:pt x="475184" y="318968"/>
                </a:lnTo>
                <a:lnTo>
                  <a:pt x="475323" y="375534"/>
                </a:lnTo>
                <a:lnTo>
                  <a:pt x="181258" y="375534"/>
                </a:lnTo>
                <a:lnTo>
                  <a:pt x="172947" y="376592"/>
                </a:lnTo>
                <a:lnTo>
                  <a:pt x="167120" y="379924"/>
                </a:lnTo>
                <a:lnTo>
                  <a:pt x="163681" y="385691"/>
                </a:lnTo>
                <a:lnTo>
                  <a:pt x="162594" y="394051"/>
                </a:lnTo>
                <a:lnTo>
                  <a:pt x="162732" y="422303"/>
                </a:lnTo>
                <a:lnTo>
                  <a:pt x="162857" y="473539"/>
                </a:lnTo>
                <a:lnTo>
                  <a:pt x="162937" y="520835"/>
                </a:lnTo>
                <a:lnTo>
                  <a:pt x="21444" y="521830"/>
                </a:lnTo>
                <a:close/>
              </a:path>
              <a:path w="475615" h="521969">
                <a:moveTo>
                  <a:pt x="237638" y="375637"/>
                </a:moveTo>
                <a:lnTo>
                  <a:pt x="181258" y="375534"/>
                </a:lnTo>
                <a:lnTo>
                  <a:pt x="293993" y="375534"/>
                </a:lnTo>
                <a:lnTo>
                  <a:pt x="237638" y="375637"/>
                </a:lnTo>
                <a:close/>
              </a:path>
              <a:path w="475615" h="521969">
                <a:moveTo>
                  <a:pt x="446860" y="521729"/>
                </a:moveTo>
                <a:lnTo>
                  <a:pt x="312314" y="520835"/>
                </a:lnTo>
                <a:lnTo>
                  <a:pt x="312375" y="472814"/>
                </a:lnTo>
                <a:lnTo>
                  <a:pt x="312501" y="422303"/>
                </a:lnTo>
                <a:lnTo>
                  <a:pt x="312657" y="394051"/>
                </a:lnTo>
                <a:lnTo>
                  <a:pt x="311566" y="385686"/>
                </a:lnTo>
                <a:lnTo>
                  <a:pt x="308101" y="379912"/>
                </a:lnTo>
                <a:lnTo>
                  <a:pt x="302279" y="376592"/>
                </a:lnTo>
                <a:lnTo>
                  <a:pt x="293993" y="375534"/>
                </a:lnTo>
                <a:lnTo>
                  <a:pt x="475323" y="375534"/>
                </a:lnTo>
                <a:lnTo>
                  <a:pt x="475310" y="473539"/>
                </a:lnTo>
                <a:lnTo>
                  <a:pt x="475138" y="520835"/>
                </a:lnTo>
                <a:lnTo>
                  <a:pt x="446860" y="521729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8104" y="1601080"/>
            <a:ext cx="676275" cy="336550"/>
          </a:xfrm>
          <a:custGeom>
            <a:avLst/>
            <a:gdLst/>
            <a:ahLst/>
            <a:cxnLst/>
            <a:rect l="l" t="t" r="r" b="b"/>
            <a:pathLst>
              <a:path w="676275" h="336550">
                <a:moveTo>
                  <a:pt x="35954" y="336109"/>
                </a:moveTo>
                <a:lnTo>
                  <a:pt x="0" y="298084"/>
                </a:lnTo>
                <a:lnTo>
                  <a:pt x="0" y="295145"/>
                </a:lnTo>
                <a:lnTo>
                  <a:pt x="329286" y="7584"/>
                </a:lnTo>
                <a:lnTo>
                  <a:pt x="333471" y="4304"/>
                </a:lnTo>
                <a:lnTo>
                  <a:pt x="338686" y="0"/>
                </a:lnTo>
                <a:lnTo>
                  <a:pt x="418509" y="70207"/>
                </a:lnTo>
                <a:lnTo>
                  <a:pt x="338343" y="70207"/>
                </a:lnTo>
                <a:lnTo>
                  <a:pt x="35954" y="336109"/>
                </a:lnTo>
                <a:close/>
              </a:path>
              <a:path w="676275" h="336550">
                <a:moveTo>
                  <a:pt x="641040" y="336450"/>
                </a:moveTo>
                <a:lnTo>
                  <a:pt x="338343" y="70207"/>
                </a:lnTo>
                <a:lnTo>
                  <a:pt x="418509" y="70207"/>
                </a:lnTo>
                <a:lnTo>
                  <a:pt x="676274" y="296922"/>
                </a:lnTo>
                <a:lnTo>
                  <a:pt x="641040" y="336450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79861" y="1645459"/>
            <a:ext cx="83196" cy="12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35046" y="2860879"/>
            <a:ext cx="955675" cy="955040"/>
          </a:xfrm>
          <a:custGeom>
            <a:avLst/>
            <a:gdLst/>
            <a:ahLst/>
            <a:cxnLst/>
            <a:rect l="l" t="t" r="r" b="b"/>
            <a:pathLst>
              <a:path w="955675" h="955039">
                <a:moveTo>
                  <a:pt x="512984" y="1269"/>
                </a:moveTo>
                <a:lnTo>
                  <a:pt x="442687" y="1269"/>
                </a:lnTo>
                <a:lnTo>
                  <a:pt x="454389" y="0"/>
                </a:lnTo>
                <a:lnTo>
                  <a:pt x="501282" y="0"/>
                </a:lnTo>
                <a:lnTo>
                  <a:pt x="512984" y="1269"/>
                </a:lnTo>
                <a:close/>
              </a:path>
              <a:path w="955675" h="955039">
                <a:moveTo>
                  <a:pt x="501282" y="955039"/>
                </a:moveTo>
                <a:lnTo>
                  <a:pt x="454389" y="955039"/>
                </a:lnTo>
                <a:lnTo>
                  <a:pt x="407722" y="949959"/>
                </a:lnTo>
                <a:lnTo>
                  <a:pt x="396147" y="947419"/>
                </a:lnTo>
                <a:lnTo>
                  <a:pt x="384614" y="946149"/>
                </a:lnTo>
                <a:lnTo>
                  <a:pt x="361731" y="941069"/>
                </a:lnTo>
                <a:lnTo>
                  <a:pt x="350394" y="937259"/>
                </a:lnTo>
                <a:lnTo>
                  <a:pt x="339127" y="934719"/>
                </a:lnTo>
                <a:lnTo>
                  <a:pt x="305868" y="923289"/>
                </a:lnTo>
                <a:lnTo>
                  <a:pt x="294976" y="918209"/>
                </a:lnTo>
                <a:lnTo>
                  <a:pt x="284193" y="914399"/>
                </a:lnTo>
                <a:lnTo>
                  <a:pt x="252585" y="899159"/>
                </a:lnTo>
                <a:lnTo>
                  <a:pt x="232179" y="886459"/>
                </a:lnTo>
                <a:lnTo>
                  <a:pt x="222197" y="881379"/>
                </a:lnTo>
                <a:lnTo>
                  <a:pt x="212364" y="875029"/>
                </a:lnTo>
                <a:lnTo>
                  <a:pt x="202691" y="867409"/>
                </a:lnTo>
                <a:lnTo>
                  <a:pt x="193189" y="861059"/>
                </a:lnTo>
                <a:lnTo>
                  <a:pt x="183858" y="853439"/>
                </a:lnTo>
                <a:lnTo>
                  <a:pt x="174700" y="847089"/>
                </a:lnTo>
                <a:lnTo>
                  <a:pt x="165723" y="839469"/>
                </a:lnTo>
                <a:lnTo>
                  <a:pt x="156940" y="831849"/>
                </a:lnTo>
                <a:lnTo>
                  <a:pt x="148351" y="822959"/>
                </a:lnTo>
                <a:lnTo>
                  <a:pt x="139954" y="815339"/>
                </a:lnTo>
                <a:lnTo>
                  <a:pt x="131762" y="806449"/>
                </a:lnTo>
                <a:lnTo>
                  <a:pt x="123782" y="797559"/>
                </a:lnTo>
                <a:lnTo>
                  <a:pt x="116016" y="789939"/>
                </a:lnTo>
                <a:lnTo>
                  <a:pt x="108463" y="779779"/>
                </a:lnTo>
                <a:lnTo>
                  <a:pt x="101133" y="770889"/>
                </a:lnTo>
                <a:lnTo>
                  <a:pt x="94034" y="761999"/>
                </a:lnTo>
                <a:lnTo>
                  <a:pt x="87166" y="751839"/>
                </a:lnTo>
                <a:lnTo>
                  <a:pt x="80529" y="742949"/>
                </a:lnTo>
                <a:lnTo>
                  <a:pt x="74132" y="732789"/>
                </a:lnTo>
                <a:lnTo>
                  <a:pt x="51019" y="692149"/>
                </a:lnTo>
                <a:lnTo>
                  <a:pt x="40994" y="670559"/>
                </a:lnTo>
                <a:lnTo>
                  <a:pt x="36373" y="660399"/>
                </a:lnTo>
                <a:lnTo>
                  <a:pt x="32017" y="648969"/>
                </a:lnTo>
                <a:lnTo>
                  <a:pt x="27932" y="638809"/>
                </a:lnTo>
                <a:lnTo>
                  <a:pt x="24118" y="627379"/>
                </a:lnTo>
                <a:lnTo>
                  <a:pt x="11610" y="581659"/>
                </a:lnTo>
                <a:lnTo>
                  <a:pt x="3593" y="535939"/>
                </a:lnTo>
                <a:lnTo>
                  <a:pt x="143" y="488949"/>
                </a:lnTo>
                <a:lnTo>
                  <a:pt x="0" y="477519"/>
                </a:lnTo>
                <a:lnTo>
                  <a:pt x="143" y="466089"/>
                </a:lnTo>
                <a:lnTo>
                  <a:pt x="3593" y="419099"/>
                </a:lnTo>
                <a:lnTo>
                  <a:pt x="11610" y="372109"/>
                </a:lnTo>
                <a:lnTo>
                  <a:pt x="20575" y="339089"/>
                </a:lnTo>
                <a:lnTo>
                  <a:pt x="24118" y="327659"/>
                </a:lnTo>
                <a:lnTo>
                  <a:pt x="27932" y="316229"/>
                </a:lnTo>
                <a:lnTo>
                  <a:pt x="32017" y="304799"/>
                </a:lnTo>
                <a:lnTo>
                  <a:pt x="36373" y="294639"/>
                </a:lnTo>
                <a:lnTo>
                  <a:pt x="40994" y="283209"/>
                </a:lnTo>
                <a:lnTo>
                  <a:pt x="45877" y="273049"/>
                </a:lnTo>
                <a:lnTo>
                  <a:pt x="51019" y="262889"/>
                </a:lnTo>
                <a:lnTo>
                  <a:pt x="56422" y="251459"/>
                </a:lnTo>
                <a:lnTo>
                  <a:pt x="62078" y="241299"/>
                </a:lnTo>
                <a:lnTo>
                  <a:pt x="67982" y="231139"/>
                </a:lnTo>
                <a:lnTo>
                  <a:pt x="74132" y="220979"/>
                </a:lnTo>
                <a:lnTo>
                  <a:pt x="80529" y="212089"/>
                </a:lnTo>
                <a:lnTo>
                  <a:pt x="87166" y="201929"/>
                </a:lnTo>
                <a:lnTo>
                  <a:pt x="94034" y="193039"/>
                </a:lnTo>
                <a:lnTo>
                  <a:pt x="101133" y="182879"/>
                </a:lnTo>
                <a:lnTo>
                  <a:pt x="108463" y="173989"/>
                </a:lnTo>
                <a:lnTo>
                  <a:pt x="116016" y="165099"/>
                </a:lnTo>
                <a:lnTo>
                  <a:pt x="123782" y="156209"/>
                </a:lnTo>
                <a:lnTo>
                  <a:pt x="131762" y="147319"/>
                </a:lnTo>
                <a:lnTo>
                  <a:pt x="139954" y="139699"/>
                </a:lnTo>
                <a:lnTo>
                  <a:pt x="148351" y="130809"/>
                </a:lnTo>
                <a:lnTo>
                  <a:pt x="183858" y="100329"/>
                </a:lnTo>
                <a:lnTo>
                  <a:pt x="193189" y="93979"/>
                </a:lnTo>
                <a:lnTo>
                  <a:pt x="202691" y="86359"/>
                </a:lnTo>
                <a:lnTo>
                  <a:pt x="242308" y="60959"/>
                </a:lnTo>
                <a:lnTo>
                  <a:pt x="294976" y="35559"/>
                </a:lnTo>
                <a:lnTo>
                  <a:pt x="305868" y="31749"/>
                </a:lnTo>
                <a:lnTo>
                  <a:pt x="316857" y="26669"/>
                </a:lnTo>
                <a:lnTo>
                  <a:pt x="327944" y="22859"/>
                </a:lnTo>
                <a:lnTo>
                  <a:pt x="339127" y="20319"/>
                </a:lnTo>
                <a:lnTo>
                  <a:pt x="350394" y="16509"/>
                </a:lnTo>
                <a:lnTo>
                  <a:pt x="396147" y="6349"/>
                </a:lnTo>
                <a:lnTo>
                  <a:pt x="407722" y="5079"/>
                </a:lnTo>
                <a:lnTo>
                  <a:pt x="419340" y="2539"/>
                </a:lnTo>
                <a:lnTo>
                  <a:pt x="431000" y="1269"/>
                </a:lnTo>
                <a:lnTo>
                  <a:pt x="524672" y="1269"/>
                </a:lnTo>
                <a:lnTo>
                  <a:pt x="536331" y="2539"/>
                </a:lnTo>
                <a:lnTo>
                  <a:pt x="547949" y="5079"/>
                </a:lnTo>
                <a:lnTo>
                  <a:pt x="559524" y="6349"/>
                </a:lnTo>
                <a:lnTo>
                  <a:pt x="605277" y="16509"/>
                </a:lnTo>
                <a:lnTo>
                  <a:pt x="616544" y="20319"/>
                </a:lnTo>
                <a:lnTo>
                  <a:pt x="627727" y="22859"/>
                </a:lnTo>
                <a:lnTo>
                  <a:pt x="638814" y="26669"/>
                </a:lnTo>
                <a:lnTo>
                  <a:pt x="649803" y="31749"/>
                </a:lnTo>
                <a:lnTo>
                  <a:pt x="660696" y="35559"/>
                </a:lnTo>
                <a:lnTo>
                  <a:pt x="713363" y="60959"/>
                </a:lnTo>
                <a:lnTo>
                  <a:pt x="752981" y="86359"/>
                </a:lnTo>
                <a:lnTo>
                  <a:pt x="762483" y="93979"/>
                </a:lnTo>
                <a:lnTo>
                  <a:pt x="771813" y="100329"/>
                </a:lnTo>
                <a:lnTo>
                  <a:pt x="807321" y="130809"/>
                </a:lnTo>
                <a:lnTo>
                  <a:pt x="815717" y="139699"/>
                </a:lnTo>
                <a:lnTo>
                  <a:pt x="823910" y="147319"/>
                </a:lnTo>
                <a:lnTo>
                  <a:pt x="854538" y="182879"/>
                </a:lnTo>
                <a:lnTo>
                  <a:pt x="861637" y="193039"/>
                </a:lnTo>
                <a:lnTo>
                  <a:pt x="868505" y="201929"/>
                </a:lnTo>
                <a:lnTo>
                  <a:pt x="875142" y="212089"/>
                </a:lnTo>
                <a:lnTo>
                  <a:pt x="881539" y="220979"/>
                </a:lnTo>
                <a:lnTo>
                  <a:pt x="887690" y="231139"/>
                </a:lnTo>
                <a:lnTo>
                  <a:pt x="893593" y="241299"/>
                </a:lnTo>
                <a:lnTo>
                  <a:pt x="899249" y="251459"/>
                </a:lnTo>
                <a:lnTo>
                  <a:pt x="904652" y="262889"/>
                </a:lnTo>
                <a:lnTo>
                  <a:pt x="909795" y="273049"/>
                </a:lnTo>
                <a:lnTo>
                  <a:pt x="914677" y="283209"/>
                </a:lnTo>
                <a:lnTo>
                  <a:pt x="919299" y="294639"/>
                </a:lnTo>
                <a:lnTo>
                  <a:pt x="923655" y="304799"/>
                </a:lnTo>
                <a:lnTo>
                  <a:pt x="927740" y="316229"/>
                </a:lnTo>
                <a:lnTo>
                  <a:pt x="931553" y="327659"/>
                </a:lnTo>
                <a:lnTo>
                  <a:pt x="935096" y="339089"/>
                </a:lnTo>
                <a:lnTo>
                  <a:pt x="938364" y="349249"/>
                </a:lnTo>
                <a:lnTo>
                  <a:pt x="948638" y="394969"/>
                </a:lnTo>
                <a:lnTo>
                  <a:pt x="954378" y="441959"/>
                </a:lnTo>
                <a:lnTo>
                  <a:pt x="955672" y="477519"/>
                </a:lnTo>
                <a:lnTo>
                  <a:pt x="955528" y="488949"/>
                </a:lnTo>
                <a:lnTo>
                  <a:pt x="952078" y="535939"/>
                </a:lnTo>
                <a:lnTo>
                  <a:pt x="944061" y="581659"/>
                </a:lnTo>
                <a:lnTo>
                  <a:pt x="931554" y="627379"/>
                </a:lnTo>
                <a:lnTo>
                  <a:pt x="923655" y="648969"/>
                </a:lnTo>
                <a:lnTo>
                  <a:pt x="919299" y="660399"/>
                </a:lnTo>
                <a:lnTo>
                  <a:pt x="914677" y="670559"/>
                </a:lnTo>
                <a:lnTo>
                  <a:pt x="909795" y="681989"/>
                </a:lnTo>
                <a:lnTo>
                  <a:pt x="904652" y="692149"/>
                </a:lnTo>
                <a:lnTo>
                  <a:pt x="881539" y="732789"/>
                </a:lnTo>
                <a:lnTo>
                  <a:pt x="868505" y="751839"/>
                </a:lnTo>
                <a:lnTo>
                  <a:pt x="861637" y="761999"/>
                </a:lnTo>
                <a:lnTo>
                  <a:pt x="854538" y="770889"/>
                </a:lnTo>
                <a:lnTo>
                  <a:pt x="847208" y="779779"/>
                </a:lnTo>
                <a:lnTo>
                  <a:pt x="839655" y="789939"/>
                </a:lnTo>
                <a:lnTo>
                  <a:pt x="831889" y="797559"/>
                </a:lnTo>
                <a:lnTo>
                  <a:pt x="823910" y="806449"/>
                </a:lnTo>
                <a:lnTo>
                  <a:pt x="815717" y="815339"/>
                </a:lnTo>
                <a:lnTo>
                  <a:pt x="807321" y="822959"/>
                </a:lnTo>
                <a:lnTo>
                  <a:pt x="798731" y="831849"/>
                </a:lnTo>
                <a:lnTo>
                  <a:pt x="789948" y="839469"/>
                </a:lnTo>
                <a:lnTo>
                  <a:pt x="780972" y="847089"/>
                </a:lnTo>
                <a:lnTo>
                  <a:pt x="771813" y="853439"/>
                </a:lnTo>
                <a:lnTo>
                  <a:pt x="762483" y="861059"/>
                </a:lnTo>
                <a:lnTo>
                  <a:pt x="752981" y="867409"/>
                </a:lnTo>
                <a:lnTo>
                  <a:pt x="743307" y="875029"/>
                </a:lnTo>
                <a:lnTo>
                  <a:pt x="733474" y="881379"/>
                </a:lnTo>
                <a:lnTo>
                  <a:pt x="723493" y="886459"/>
                </a:lnTo>
                <a:lnTo>
                  <a:pt x="703086" y="899159"/>
                </a:lnTo>
                <a:lnTo>
                  <a:pt x="671478" y="914399"/>
                </a:lnTo>
                <a:lnTo>
                  <a:pt x="660696" y="918209"/>
                </a:lnTo>
                <a:lnTo>
                  <a:pt x="649803" y="923289"/>
                </a:lnTo>
                <a:lnTo>
                  <a:pt x="616544" y="934719"/>
                </a:lnTo>
                <a:lnTo>
                  <a:pt x="605277" y="937259"/>
                </a:lnTo>
                <a:lnTo>
                  <a:pt x="593940" y="941069"/>
                </a:lnTo>
                <a:lnTo>
                  <a:pt x="571057" y="946149"/>
                </a:lnTo>
                <a:lnTo>
                  <a:pt x="559524" y="947419"/>
                </a:lnTo>
                <a:lnTo>
                  <a:pt x="547949" y="949959"/>
                </a:lnTo>
                <a:lnTo>
                  <a:pt x="501282" y="955039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84846" y="3124607"/>
            <a:ext cx="475615" cy="521970"/>
          </a:xfrm>
          <a:custGeom>
            <a:avLst/>
            <a:gdLst/>
            <a:ahLst/>
            <a:cxnLst/>
            <a:rect l="l" t="t" r="r" b="b"/>
            <a:pathLst>
              <a:path w="475615" h="521970">
                <a:moveTo>
                  <a:pt x="21444" y="521830"/>
                </a:moveTo>
                <a:lnTo>
                  <a:pt x="181" y="521621"/>
                </a:lnTo>
                <a:lnTo>
                  <a:pt x="0" y="473539"/>
                </a:lnTo>
                <a:lnTo>
                  <a:pt x="6" y="370546"/>
                </a:lnTo>
                <a:lnTo>
                  <a:pt x="139" y="318790"/>
                </a:lnTo>
                <a:lnTo>
                  <a:pt x="320" y="268278"/>
                </a:lnTo>
                <a:lnTo>
                  <a:pt x="559" y="214244"/>
                </a:lnTo>
                <a:lnTo>
                  <a:pt x="234332" y="2596"/>
                </a:lnTo>
                <a:lnTo>
                  <a:pt x="235979" y="1537"/>
                </a:lnTo>
                <a:lnTo>
                  <a:pt x="238106" y="0"/>
                </a:lnTo>
                <a:lnTo>
                  <a:pt x="440624" y="178103"/>
                </a:lnTo>
                <a:lnTo>
                  <a:pt x="470815" y="205191"/>
                </a:lnTo>
                <a:lnTo>
                  <a:pt x="474981" y="268305"/>
                </a:lnTo>
                <a:lnTo>
                  <a:pt x="475184" y="318968"/>
                </a:lnTo>
                <a:lnTo>
                  <a:pt x="475323" y="375534"/>
                </a:lnTo>
                <a:lnTo>
                  <a:pt x="181258" y="375534"/>
                </a:lnTo>
                <a:lnTo>
                  <a:pt x="172947" y="376592"/>
                </a:lnTo>
                <a:lnTo>
                  <a:pt x="167120" y="379924"/>
                </a:lnTo>
                <a:lnTo>
                  <a:pt x="163681" y="385691"/>
                </a:lnTo>
                <a:lnTo>
                  <a:pt x="162594" y="394051"/>
                </a:lnTo>
                <a:lnTo>
                  <a:pt x="162732" y="422303"/>
                </a:lnTo>
                <a:lnTo>
                  <a:pt x="162857" y="473539"/>
                </a:lnTo>
                <a:lnTo>
                  <a:pt x="162937" y="520835"/>
                </a:lnTo>
                <a:lnTo>
                  <a:pt x="21444" y="521830"/>
                </a:lnTo>
                <a:close/>
              </a:path>
              <a:path w="475615" h="521970">
                <a:moveTo>
                  <a:pt x="237638" y="375637"/>
                </a:moveTo>
                <a:lnTo>
                  <a:pt x="181258" y="375534"/>
                </a:lnTo>
                <a:lnTo>
                  <a:pt x="293993" y="375534"/>
                </a:lnTo>
                <a:lnTo>
                  <a:pt x="237638" y="375637"/>
                </a:lnTo>
                <a:close/>
              </a:path>
              <a:path w="475615" h="521970">
                <a:moveTo>
                  <a:pt x="446860" y="521729"/>
                </a:moveTo>
                <a:lnTo>
                  <a:pt x="312314" y="520835"/>
                </a:lnTo>
                <a:lnTo>
                  <a:pt x="312375" y="472814"/>
                </a:lnTo>
                <a:lnTo>
                  <a:pt x="312501" y="422303"/>
                </a:lnTo>
                <a:lnTo>
                  <a:pt x="312657" y="394051"/>
                </a:lnTo>
                <a:lnTo>
                  <a:pt x="311566" y="385686"/>
                </a:lnTo>
                <a:lnTo>
                  <a:pt x="308101" y="379912"/>
                </a:lnTo>
                <a:lnTo>
                  <a:pt x="302279" y="376592"/>
                </a:lnTo>
                <a:lnTo>
                  <a:pt x="293993" y="375534"/>
                </a:lnTo>
                <a:lnTo>
                  <a:pt x="475323" y="375534"/>
                </a:lnTo>
                <a:lnTo>
                  <a:pt x="475310" y="473539"/>
                </a:lnTo>
                <a:lnTo>
                  <a:pt x="475138" y="520835"/>
                </a:lnTo>
                <a:lnTo>
                  <a:pt x="446860" y="521729"/>
                </a:lnTo>
                <a:close/>
              </a:path>
            </a:pathLst>
          </a:custGeom>
          <a:solidFill>
            <a:srgbClr val="A3D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84197" y="3009063"/>
            <a:ext cx="676275" cy="336550"/>
          </a:xfrm>
          <a:custGeom>
            <a:avLst/>
            <a:gdLst/>
            <a:ahLst/>
            <a:cxnLst/>
            <a:rect l="l" t="t" r="r" b="b"/>
            <a:pathLst>
              <a:path w="676275" h="336550">
                <a:moveTo>
                  <a:pt x="35954" y="336109"/>
                </a:moveTo>
                <a:lnTo>
                  <a:pt x="0" y="298084"/>
                </a:lnTo>
                <a:lnTo>
                  <a:pt x="0" y="295145"/>
                </a:lnTo>
                <a:lnTo>
                  <a:pt x="329286" y="7584"/>
                </a:lnTo>
                <a:lnTo>
                  <a:pt x="333471" y="4304"/>
                </a:lnTo>
                <a:lnTo>
                  <a:pt x="338686" y="0"/>
                </a:lnTo>
                <a:lnTo>
                  <a:pt x="418509" y="70207"/>
                </a:lnTo>
                <a:lnTo>
                  <a:pt x="338343" y="70207"/>
                </a:lnTo>
                <a:lnTo>
                  <a:pt x="35954" y="336109"/>
                </a:lnTo>
                <a:close/>
              </a:path>
              <a:path w="676275" h="336550">
                <a:moveTo>
                  <a:pt x="641040" y="336450"/>
                </a:moveTo>
                <a:lnTo>
                  <a:pt x="338343" y="70207"/>
                </a:lnTo>
                <a:lnTo>
                  <a:pt x="418509" y="70207"/>
                </a:lnTo>
                <a:lnTo>
                  <a:pt x="676274" y="296922"/>
                </a:lnTo>
                <a:lnTo>
                  <a:pt x="641040" y="336450"/>
                </a:lnTo>
                <a:close/>
              </a:path>
            </a:pathLst>
          </a:custGeom>
          <a:solidFill>
            <a:srgbClr val="A3D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85953" y="3053442"/>
            <a:ext cx="83196" cy="124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88672" y="4451279"/>
            <a:ext cx="955675" cy="955040"/>
          </a:xfrm>
          <a:custGeom>
            <a:avLst/>
            <a:gdLst/>
            <a:ahLst/>
            <a:cxnLst/>
            <a:rect l="l" t="t" r="r" b="b"/>
            <a:pathLst>
              <a:path w="955675" h="955039">
                <a:moveTo>
                  <a:pt x="512984" y="1269"/>
                </a:moveTo>
                <a:lnTo>
                  <a:pt x="442687" y="1269"/>
                </a:lnTo>
                <a:lnTo>
                  <a:pt x="454389" y="0"/>
                </a:lnTo>
                <a:lnTo>
                  <a:pt x="501282" y="0"/>
                </a:lnTo>
                <a:lnTo>
                  <a:pt x="512984" y="1269"/>
                </a:lnTo>
                <a:close/>
              </a:path>
              <a:path w="955675" h="955039">
                <a:moveTo>
                  <a:pt x="501282" y="955039"/>
                </a:moveTo>
                <a:lnTo>
                  <a:pt x="454389" y="955039"/>
                </a:lnTo>
                <a:lnTo>
                  <a:pt x="407722" y="949959"/>
                </a:lnTo>
                <a:lnTo>
                  <a:pt x="396147" y="947419"/>
                </a:lnTo>
                <a:lnTo>
                  <a:pt x="384614" y="946149"/>
                </a:lnTo>
                <a:lnTo>
                  <a:pt x="361731" y="941069"/>
                </a:lnTo>
                <a:lnTo>
                  <a:pt x="350394" y="937259"/>
                </a:lnTo>
                <a:lnTo>
                  <a:pt x="339127" y="934719"/>
                </a:lnTo>
                <a:lnTo>
                  <a:pt x="305868" y="923289"/>
                </a:lnTo>
                <a:lnTo>
                  <a:pt x="294976" y="918209"/>
                </a:lnTo>
                <a:lnTo>
                  <a:pt x="284193" y="914399"/>
                </a:lnTo>
                <a:lnTo>
                  <a:pt x="252585" y="899159"/>
                </a:lnTo>
                <a:lnTo>
                  <a:pt x="232179" y="886459"/>
                </a:lnTo>
                <a:lnTo>
                  <a:pt x="222197" y="881379"/>
                </a:lnTo>
                <a:lnTo>
                  <a:pt x="212364" y="875029"/>
                </a:lnTo>
                <a:lnTo>
                  <a:pt x="202691" y="867409"/>
                </a:lnTo>
                <a:lnTo>
                  <a:pt x="193189" y="861059"/>
                </a:lnTo>
                <a:lnTo>
                  <a:pt x="183858" y="853439"/>
                </a:lnTo>
                <a:lnTo>
                  <a:pt x="174700" y="847089"/>
                </a:lnTo>
                <a:lnTo>
                  <a:pt x="165723" y="839469"/>
                </a:lnTo>
                <a:lnTo>
                  <a:pt x="156940" y="831849"/>
                </a:lnTo>
                <a:lnTo>
                  <a:pt x="148351" y="822959"/>
                </a:lnTo>
                <a:lnTo>
                  <a:pt x="139954" y="815339"/>
                </a:lnTo>
                <a:lnTo>
                  <a:pt x="131762" y="806449"/>
                </a:lnTo>
                <a:lnTo>
                  <a:pt x="123782" y="797559"/>
                </a:lnTo>
                <a:lnTo>
                  <a:pt x="116016" y="789939"/>
                </a:lnTo>
                <a:lnTo>
                  <a:pt x="108463" y="779779"/>
                </a:lnTo>
                <a:lnTo>
                  <a:pt x="101133" y="770889"/>
                </a:lnTo>
                <a:lnTo>
                  <a:pt x="94034" y="761999"/>
                </a:lnTo>
                <a:lnTo>
                  <a:pt x="87166" y="751839"/>
                </a:lnTo>
                <a:lnTo>
                  <a:pt x="80529" y="742949"/>
                </a:lnTo>
                <a:lnTo>
                  <a:pt x="74132" y="732789"/>
                </a:lnTo>
                <a:lnTo>
                  <a:pt x="51019" y="692149"/>
                </a:lnTo>
                <a:lnTo>
                  <a:pt x="40994" y="670559"/>
                </a:lnTo>
                <a:lnTo>
                  <a:pt x="36373" y="660399"/>
                </a:lnTo>
                <a:lnTo>
                  <a:pt x="32017" y="648969"/>
                </a:lnTo>
                <a:lnTo>
                  <a:pt x="27932" y="638809"/>
                </a:lnTo>
                <a:lnTo>
                  <a:pt x="24118" y="627379"/>
                </a:lnTo>
                <a:lnTo>
                  <a:pt x="11610" y="581659"/>
                </a:lnTo>
                <a:lnTo>
                  <a:pt x="3593" y="535939"/>
                </a:lnTo>
                <a:lnTo>
                  <a:pt x="143" y="488949"/>
                </a:lnTo>
                <a:lnTo>
                  <a:pt x="0" y="477519"/>
                </a:lnTo>
                <a:lnTo>
                  <a:pt x="143" y="466089"/>
                </a:lnTo>
                <a:lnTo>
                  <a:pt x="3593" y="419099"/>
                </a:lnTo>
                <a:lnTo>
                  <a:pt x="11610" y="372109"/>
                </a:lnTo>
                <a:lnTo>
                  <a:pt x="20575" y="339089"/>
                </a:lnTo>
                <a:lnTo>
                  <a:pt x="24118" y="327659"/>
                </a:lnTo>
                <a:lnTo>
                  <a:pt x="27932" y="316229"/>
                </a:lnTo>
                <a:lnTo>
                  <a:pt x="32017" y="304799"/>
                </a:lnTo>
                <a:lnTo>
                  <a:pt x="36373" y="294639"/>
                </a:lnTo>
                <a:lnTo>
                  <a:pt x="40994" y="283209"/>
                </a:lnTo>
                <a:lnTo>
                  <a:pt x="45877" y="273049"/>
                </a:lnTo>
                <a:lnTo>
                  <a:pt x="51019" y="262889"/>
                </a:lnTo>
                <a:lnTo>
                  <a:pt x="56422" y="251459"/>
                </a:lnTo>
                <a:lnTo>
                  <a:pt x="62078" y="241299"/>
                </a:lnTo>
                <a:lnTo>
                  <a:pt x="67982" y="231139"/>
                </a:lnTo>
                <a:lnTo>
                  <a:pt x="74132" y="220979"/>
                </a:lnTo>
                <a:lnTo>
                  <a:pt x="80529" y="212089"/>
                </a:lnTo>
                <a:lnTo>
                  <a:pt x="87166" y="201929"/>
                </a:lnTo>
                <a:lnTo>
                  <a:pt x="94034" y="193039"/>
                </a:lnTo>
                <a:lnTo>
                  <a:pt x="101133" y="182879"/>
                </a:lnTo>
                <a:lnTo>
                  <a:pt x="108463" y="173989"/>
                </a:lnTo>
                <a:lnTo>
                  <a:pt x="116016" y="165099"/>
                </a:lnTo>
                <a:lnTo>
                  <a:pt x="123782" y="156209"/>
                </a:lnTo>
                <a:lnTo>
                  <a:pt x="131762" y="147319"/>
                </a:lnTo>
                <a:lnTo>
                  <a:pt x="139954" y="139699"/>
                </a:lnTo>
                <a:lnTo>
                  <a:pt x="148351" y="130809"/>
                </a:lnTo>
                <a:lnTo>
                  <a:pt x="183858" y="100329"/>
                </a:lnTo>
                <a:lnTo>
                  <a:pt x="193189" y="93979"/>
                </a:lnTo>
                <a:lnTo>
                  <a:pt x="202691" y="86359"/>
                </a:lnTo>
                <a:lnTo>
                  <a:pt x="242308" y="60959"/>
                </a:lnTo>
                <a:lnTo>
                  <a:pt x="294976" y="35559"/>
                </a:lnTo>
                <a:lnTo>
                  <a:pt x="305868" y="31749"/>
                </a:lnTo>
                <a:lnTo>
                  <a:pt x="316857" y="26669"/>
                </a:lnTo>
                <a:lnTo>
                  <a:pt x="327944" y="22859"/>
                </a:lnTo>
                <a:lnTo>
                  <a:pt x="339127" y="20319"/>
                </a:lnTo>
                <a:lnTo>
                  <a:pt x="350394" y="16509"/>
                </a:lnTo>
                <a:lnTo>
                  <a:pt x="396147" y="6349"/>
                </a:lnTo>
                <a:lnTo>
                  <a:pt x="407722" y="5079"/>
                </a:lnTo>
                <a:lnTo>
                  <a:pt x="419340" y="2539"/>
                </a:lnTo>
                <a:lnTo>
                  <a:pt x="431000" y="1269"/>
                </a:lnTo>
                <a:lnTo>
                  <a:pt x="524672" y="1269"/>
                </a:lnTo>
                <a:lnTo>
                  <a:pt x="536331" y="2539"/>
                </a:lnTo>
                <a:lnTo>
                  <a:pt x="547949" y="5079"/>
                </a:lnTo>
                <a:lnTo>
                  <a:pt x="559524" y="6349"/>
                </a:lnTo>
                <a:lnTo>
                  <a:pt x="605277" y="16509"/>
                </a:lnTo>
                <a:lnTo>
                  <a:pt x="616544" y="20319"/>
                </a:lnTo>
                <a:lnTo>
                  <a:pt x="627727" y="22859"/>
                </a:lnTo>
                <a:lnTo>
                  <a:pt x="638814" y="26669"/>
                </a:lnTo>
                <a:lnTo>
                  <a:pt x="649803" y="31749"/>
                </a:lnTo>
                <a:lnTo>
                  <a:pt x="660696" y="35559"/>
                </a:lnTo>
                <a:lnTo>
                  <a:pt x="713363" y="60959"/>
                </a:lnTo>
                <a:lnTo>
                  <a:pt x="752981" y="86359"/>
                </a:lnTo>
                <a:lnTo>
                  <a:pt x="762483" y="93979"/>
                </a:lnTo>
                <a:lnTo>
                  <a:pt x="771813" y="100329"/>
                </a:lnTo>
                <a:lnTo>
                  <a:pt x="807321" y="130809"/>
                </a:lnTo>
                <a:lnTo>
                  <a:pt x="815717" y="139699"/>
                </a:lnTo>
                <a:lnTo>
                  <a:pt x="823910" y="147319"/>
                </a:lnTo>
                <a:lnTo>
                  <a:pt x="854538" y="182879"/>
                </a:lnTo>
                <a:lnTo>
                  <a:pt x="861637" y="193039"/>
                </a:lnTo>
                <a:lnTo>
                  <a:pt x="868505" y="201929"/>
                </a:lnTo>
                <a:lnTo>
                  <a:pt x="875142" y="212089"/>
                </a:lnTo>
                <a:lnTo>
                  <a:pt x="881539" y="220979"/>
                </a:lnTo>
                <a:lnTo>
                  <a:pt x="887690" y="231139"/>
                </a:lnTo>
                <a:lnTo>
                  <a:pt x="893593" y="241299"/>
                </a:lnTo>
                <a:lnTo>
                  <a:pt x="899249" y="251459"/>
                </a:lnTo>
                <a:lnTo>
                  <a:pt x="904652" y="262889"/>
                </a:lnTo>
                <a:lnTo>
                  <a:pt x="909795" y="273049"/>
                </a:lnTo>
                <a:lnTo>
                  <a:pt x="914677" y="283209"/>
                </a:lnTo>
                <a:lnTo>
                  <a:pt x="919299" y="294639"/>
                </a:lnTo>
                <a:lnTo>
                  <a:pt x="923655" y="304799"/>
                </a:lnTo>
                <a:lnTo>
                  <a:pt x="927740" y="316229"/>
                </a:lnTo>
                <a:lnTo>
                  <a:pt x="931553" y="327659"/>
                </a:lnTo>
                <a:lnTo>
                  <a:pt x="935096" y="339089"/>
                </a:lnTo>
                <a:lnTo>
                  <a:pt x="938364" y="349249"/>
                </a:lnTo>
                <a:lnTo>
                  <a:pt x="948638" y="394969"/>
                </a:lnTo>
                <a:lnTo>
                  <a:pt x="954378" y="441959"/>
                </a:lnTo>
                <a:lnTo>
                  <a:pt x="955672" y="477519"/>
                </a:lnTo>
                <a:lnTo>
                  <a:pt x="955528" y="488949"/>
                </a:lnTo>
                <a:lnTo>
                  <a:pt x="952078" y="535939"/>
                </a:lnTo>
                <a:lnTo>
                  <a:pt x="944061" y="581659"/>
                </a:lnTo>
                <a:lnTo>
                  <a:pt x="931554" y="627379"/>
                </a:lnTo>
                <a:lnTo>
                  <a:pt x="923655" y="648969"/>
                </a:lnTo>
                <a:lnTo>
                  <a:pt x="919299" y="660399"/>
                </a:lnTo>
                <a:lnTo>
                  <a:pt x="914677" y="670559"/>
                </a:lnTo>
                <a:lnTo>
                  <a:pt x="909795" y="681989"/>
                </a:lnTo>
                <a:lnTo>
                  <a:pt x="904652" y="692149"/>
                </a:lnTo>
                <a:lnTo>
                  <a:pt x="881539" y="732789"/>
                </a:lnTo>
                <a:lnTo>
                  <a:pt x="868505" y="751839"/>
                </a:lnTo>
                <a:lnTo>
                  <a:pt x="861637" y="761999"/>
                </a:lnTo>
                <a:lnTo>
                  <a:pt x="854538" y="770889"/>
                </a:lnTo>
                <a:lnTo>
                  <a:pt x="847208" y="779779"/>
                </a:lnTo>
                <a:lnTo>
                  <a:pt x="839655" y="789939"/>
                </a:lnTo>
                <a:lnTo>
                  <a:pt x="831889" y="797559"/>
                </a:lnTo>
                <a:lnTo>
                  <a:pt x="823910" y="806449"/>
                </a:lnTo>
                <a:lnTo>
                  <a:pt x="815717" y="815339"/>
                </a:lnTo>
                <a:lnTo>
                  <a:pt x="807321" y="822959"/>
                </a:lnTo>
                <a:lnTo>
                  <a:pt x="798731" y="831849"/>
                </a:lnTo>
                <a:lnTo>
                  <a:pt x="789948" y="839469"/>
                </a:lnTo>
                <a:lnTo>
                  <a:pt x="780972" y="847089"/>
                </a:lnTo>
                <a:lnTo>
                  <a:pt x="771813" y="853439"/>
                </a:lnTo>
                <a:lnTo>
                  <a:pt x="762483" y="861059"/>
                </a:lnTo>
                <a:lnTo>
                  <a:pt x="752981" y="867409"/>
                </a:lnTo>
                <a:lnTo>
                  <a:pt x="743307" y="875029"/>
                </a:lnTo>
                <a:lnTo>
                  <a:pt x="733474" y="881379"/>
                </a:lnTo>
                <a:lnTo>
                  <a:pt x="723493" y="886459"/>
                </a:lnTo>
                <a:lnTo>
                  <a:pt x="703086" y="899159"/>
                </a:lnTo>
                <a:lnTo>
                  <a:pt x="671478" y="914399"/>
                </a:lnTo>
                <a:lnTo>
                  <a:pt x="660696" y="918209"/>
                </a:lnTo>
                <a:lnTo>
                  <a:pt x="649803" y="923289"/>
                </a:lnTo>
                <a:lnTo>
                  <a:pt x="616544" y="934719"/>
                </a:lnTo>
                <a:lnTo>
                  <a:pt x="605277" y="937259"/>
                </a:lnTo>
                <a:lnTo>
                  <a:pt x="593940" y="941069"/>
                </a:lnTo>
                <a:lnTo>
                  <a:pt x="571057" y="946149"/>
                </a:lnTo>
                <a:lnTo>
                  <a:pt x="559524" y="947419"/>
                </a:lnTo>
                <a:lnTo>
                  <a:pt x="547949" y="949959"/>
                </a:lnTo>
                <a:lnTo>
                  <a:pt x="501282" y="955039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38472" y="4715007"/>
            <a:ext cx="475615" cy="521970"/>
          </a:xfrm>
          <a:custGeom>
            <a:avLst/>
            <a:gdLst/>
            <a:ahLst/>
            <a:cxnLst/>
            <a:rect l="l" t="t" r="r" b="b"/>
            <a:pathLst>
              <a:path w="475615" h="521970">
                <a:moveTo>
                  <a:pt x="21444" y="521830"/>
                </a:moveTo>
                <a:lnTo>
                  <a:pt x="181" y="521621"/>
                </a:lnTo>
                <a:lnTo>
                  <a:pt x="0" y="473539"/>
                </a:lnTo>
                <a:lnTo>
                  <a:pt x="6" y="370546"/>
                </a:lnTo>
                <a:lnTo>
                  <a:pt x="139" y="318790"/>
                </a:lnTo>
                <a:lnTo>
                  <a:pt x="320" y="268278"/>
                </a:lnTo>
                <a:lnTo>
                  <a:pt x="559" y="214244"/>
                </a:lnTo>
                <a:lnTo>
                  <a:pt x="234332" y="2596"/>
                </a:lnTo>
                <a:lnTo>
                  <a:pt x="235979" y="1537"/>
                </a:lnTo>
                <a:lnTo>
                  <a:pt x="238106" y="0"/>
                </a:lnTo>
                <a:lnTo>
                  <a:pt x="440624" y="178103"/>
                </a:lnTo>
                <a:lnTo>
                  <a:pt x="470815" y="205191"/>
                </a:lnTo>
                <a:lnTo>
                  <a:pt x="474981" y="268305"/>
                </a:lnTo>
                <a:lnTo>
                  <a:pt x="475184" y="318968"/>
                </a:lnTo>
                <a:lnTo>
                  <a:pt x="475323" y="375534"/>
                </a:lnTo>
                <a:lnTo>
                  <a:pt x="181258" y="375534"/>
                </a:lnTo>
                <a:lnTo>
                  <a:pt x="172947" y="376592"/>
                </a:lnTo>
                <a:lnTo>
                  <a:pt x="167120" y="379924"/>
                </a:lnTo>
                <a:lnTo>
                  <a:pt x="163681" y="385691"/>
                </a:lnTo>
                <a:lnTo>
                  <a:pt x="162594" y="394051"/>
                </a:lnTo>
                <a:lnTo>
                  <a:pt x="162732" y="422303"/>
                </a:lnTo>
                <a:lnTo>
                  <a:pt x="162857" y="473539"/>
                </a:lnTo>
                <a:lnTo>
                  <a:pt x="162937" y="520835"/>
                </a:lnTo>
                <a:lnTo>
                  <a:pt x="21444" y="521830"/>
                </a:lnTo>
                <a:close/>
              </a:path>
              <a:path w="475615" h="521970">
                <a:moveTo>
                  <a:pt x="237638" y="375637"/>
                </a:moveTo>
                <a:lnTo>
                  <a:pt x="181258" y="375534"/>
                </a:lnTo>
                <a:lnTo>
                  <a:pt x="293993" y="375534"/>
                </a:lnTo>
                <a:lnTo>
                  <a:pt x="237638" y="375637"/>
                </a:lnTo>
                <a:close/>
              </a:path>
              <a:path w="475615" h="521970">
                <a:moveTo>
                  <a:pt x="446860" y="521729"/>
                </a:moveTo>
                <a:lnTo>
                  <a:pt x="312314" y="520835"/>
                </a:lnTo>
                <a:lnTo>
                  <a:pt x="312375" y="472814"/>
                </a:lnTo>
                <a:lnTo>
                  <a:pt x="312501" y="422303"/>
                </a:lnTo>
                <a:lnTo>
                  <a:pt x="312657" y="394051"/>
                </a:lnTo>
                <a:lnTo>
                  <a:pt x="311566" y="385686"/>
                </a:lnTo>
                <a:lnTo>
                  <a:pt x="308101" y="379912"/>
                </a:lnTo>
                <a:lnTo>
                  <a:pt x="302279" y="376592"/>
                </a:lnTo>
                <a:lnTo>
                  <a:pt x="293993" y="375534"/>
                </a:lnTo>
                <a:lnTo>
                  <a:pt x="475323" y="375534"/>
                </a:lnTo>
                <a:lnTo>
                  <a:pt x="475310" y="473539"/>
                </a:lnTo>
                <a:lnTo>
                  <a:pt x="475138" y="520835"/>
                </a:lnTo>
                <a:lnTo>
                  <a:pt x="446860" y="521729"/>
                </a:lnTo>
                <a:close/>
              </a:path>
            </a:pathLst>
          </a:custGeom>
          <a:solidFill>
            <a:srgbClr val="A3D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29799" y="4603512"/>
            <a:ext cx="676275" cy="336550"/>
          </a:xfrm>
          <a:custGeom>
            <a:avLst/>
            <a:gdLst/>
            <a:ahLst/>
            <a:cxnLst/>
            <a:rect l="l" t="t" r="r" b="b"/>
            <a:pathLst>
              <a:path w="676275" h="336550">
                <a:moveTo>
                  <a:pt x="35954" y="336109"/>
                </a:moveTo>
                <a:lnTo>
                  <a:pt x="0" y="298084"/>
                </a:lnTo>
                <a:lnTo>
                  <a:pt x="0" y="295145"/>
                </a:lnTo>
                <a:lnTo>
                  <a:pt x="329286" y="7584"/>
                </a:lnTo>
                <a:lnTo>
                  <a:pt x="333471" y="4304"/>
                </a:lnTo>
                <a:lnTo>
                  <a:pt x="338686" y="0"/>
                </a:lnTo>
                <a:lnTo>
                  <a:pt x="418509" y="70207"/>
                </a:lnTo>
                <a:lnTo>
                  <a:pt x="338343" y="70207"/>
                </a:lnTo>
                <a:lnTo>
                  <a:pt x="35954" y="336109"/>
                </a:lnTo>
                <a:close/>
              </a:path>
              <a:path w="676275" h="336550">
                <a:moveTo>
                  <a:pt x="641040" y="336450"/>
                </a:moveTo>
                <a:lnTo>
                  <a:pt x="338343" y="70207"/>
                </a:lnTo>
                <a:lnTo>
                  <a:pt x="418509" y="70207"/>
                </a:lnTo>
                <a:lnTo>
                  <a:pt x="676274" y="296922"/>
                </a:lnTo>
                <a:lnTo>
                  <a:pt x="641040" y="336450"/>
                </a:lnTo>
                <a:close/>
              </a:path>
            </a:pathLst>
          </a:custGeom>
          <a:solidFill>
            <a:srgbClr val="A3D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31556" y="4647892"/>
            <a:ext cx="83196" cy="124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901391" y="8665339"/>
            <a:ext cx="1085849" cy="1352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935046" y="3806990"/>
            <a:ext cx="3403600" cy="18819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lang="en-US" sz="2500" b="1" spc="75" dirty="0">
                <a:solidFill>
                  <a:srgbClr val="31536F"/>
                </a:solidFill>
                <a:latin typeface="Arial"/>
                <a:cs typeface="Arial"/>
              </a:rPr>
              <a:t>Hospitals</a:t>
            </a:r>
            <a:endParaRPr sz="250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solidFill>
                  <a:srgbClr val="31536F"/>
                </a:solidFill>
                <a:latin typeface="Arial"/>
                <a:cs typeface="Arial"/>
              </a:rPr>
              <a:t>Cedars Sinai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rgbClr val="31536F"/>
                </a:solidFill>
                <a:latin typeface="Arial"/>
                <a:cs typeface="Arial"/>
              </a:rPr>
              <a:t>Common Spirit/Dignity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solidFill>
                  <a:srgbClr val="31536F"/>
                </a:solidFill>
                <a:latin typeface="Arial"/>
                <a:cs typeface="Arial"/>
              </a:rPr>
              <a:t>Providence St. Joseph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rgbClr val="31536F"/>
                </a:solidFill>
                <a:latin typeface="Arial"/>
                <a:cs typeface="Arial"/>
              </a:rPr>
              <a:t>UCLA Health System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086250" y="5406319"/>
            <a:ext cx="3900990" cy="343889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en-US" sz="2500" b="1" spc="90" dirty="0">
                <a:solidFill>
                  <a:srgbClr val="31536F"/>
                </a:solidFill>
                <a:latin typeface="Arial"/>
                <a:cs typeface="Arial"/>
              </a:rPr>
              <a:t>Others</a:t>
            </a:r>
            <a:endParaRPr sz="2500" dirty="0">
              <a:latin typeface="Arial"/>
              <a:cs typeface="Arial"/>
            </a:endParaRPr>
          </a:p>
          <a:p>
            <a:pPr marL="285750" marR="763270" indent="-285750">
              <a:lnSpc>
                <a:spcPct val="114599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solidFill>
                  <a:srgbClr val="31536F"/>
                </a:solidFill>
                <a:latin typeface="Arial"/>
                <a:cs typeface="Arial"/>
              </a:rPr>
              <a:t>LA DHS</a:t>
            </a:r>
          </a:p>
          <a:p>
            <a:pPr marL="285750" marR="763270" indent="-285750">
              <a:lnSpc>
                <a:spcPct val="114599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rgbClr val="31536F"/>
                </a:solidFill>
                <a:latin typeface="Arial"/>
                <a:cs typeface="Arial"/>
              </a:rPr>
              <a:t>LAHSA</a:t>
            </a:r>
          </a:p>
          <a:p>
            <a:pPr marL="285750" marR="763270" indent="-285750">
              <a:lnSpc>
                <a:spcPct val="114599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solidFill>
                  <a:srgbClr val="31536F"/>
                </a:solidFill>
                <a:latin typeface="Arial"/>
                <a:cs typeface="Arial"/>
              </a:rPr>
              <a:t>Brilliant Corners</a:t>
            </a:r>
          </a:p>
          <a:p>
            <a:pPr marL="285750" marR="763270" indent="-285750">
              <a:lnSpc>
                <a:spcPct val="114599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rgbClr val="31536F"/>
                </a:solidFill>
                <a:latin typeface="Arial"/>
                <a:cs typeface="Arial"/>
              </a:rPr>
              <a:t>California Community Foundation</a:t>
            </a:r>
          </a:p>
          <a:p>
            <a:pPr marL="285750" marR="763270" indent="-285750">
              <a:lnSpc>
                <a:spcPct val="114599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spc="-10" dirty="0" err="1">
                <a:solidFill>
                  <a:srgbClr val="31536F"/>
                </a:solidFill>
                <a:latin typeface="Arial"/>
                <a:cs typeface="Arial"/>
              </a:rPr>
              <a:t>UniHealth</a:t>
            </a:r>
            <a:r>
              <a:rPr lang="en-US" sz="1800" spc="-10" dirty="0">
                <a:solidFill>
                  <a:srgbClr val="31536F"/>
                </a:solidFill>
                <a:latin typeface="Arial"/>
                <a:cs typeface="Arial"/>
              </a:rPr>
              <a:t> Foundation</a:t>
            </a:r>
          </a:p>
          <a:p>
            <a:pPr marL="285750" marR="763270" indent="-285750">
              <a:lnSpc>
                <a:spcPct val="114599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rgbClr val="31536F"/>
                </a:solidFill>
                <a:latin typeface="Arial"/>
                <a:cs typeface="Arial"/>
              </a:rPr>
              <a:t>National Health Care for the Homeless Council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799166" y="1569765"/>
            <a:ext cx="680303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b="1" spc="-15" dirty="0">
                <a:solidFill>
                  <a:srgbClr val="31536F"/>
                </a:solidFill>
                <a:latin typeface="Arial"/>
                <a:cs typeface="Arial"/>
              </a:rPr>
              <a:t>KEY STAKEHOLDERS</a:t>
            </a:r>
            <a:endParaRPr sz="5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108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0"/>
                </a:moveTo>
                <a:lnTo>
                  <a:pt x="18287999" y="10286999"/>
                </a:lnTo>
                <a:lnTo>
                  <a:pt x="4609532" y="10286999"/>
                </a:lnTo>
                <a:lnTo>
                  <a:pt x="0" y="5677467"/>
                </a:lnTo>
                <a:lnTo>
                  <a:pt x="0" y="0"/>
                </a:lnTo>
                <a:lnTo>
                  <a:pt x="18287998" y="0"/>
                </a:lnTo>
                <a:close/>
              </a:path>
            </a:pathLst>
          </a:custGeom>
          <a:solidFill>
            <a:srgbClr val="6AC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01391" y="8665341"/>
            <a:ext cx="1085849" cy="1352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14400" y="764012"/>
            <a:ext cx="105664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cap="all" spc="180" dirty="0"/>
              <a:t>Ranking Quality Measures</a:t>
            </a:r>
            <a:endParaRPr sz="5000" cap="all" spc="1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D8B75C7-F082-4495-BE30-39C8A4E9D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646791"/>
              </p:ext>
            </p:extLst>
          </p:nvPr>
        </p:nvGraphicFramePr>
        <p:xfrm>
          <a:off x="304800" y="2007404"/>
          <a:ext cx="17377640" cy="627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 descr="Nurse holding patient's hand">
            <a:extLst>
              <a:ext uri="{FF2B5EF4-FFF2-40B4-BE49-F238E27FC236}">
                <a16:creationId xmlns:a16="http://schemas.microsoft.com/office/drawing/2014/main" id="{CFE4A1BB-07DC-408B-9346-93F5F9269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20" y="1281840"/>
            <a:ext cx="10928580" cy="728572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"/>
            <a:ext cx="11294745" cy="10287000"/>
          </a:xfrm>
          <a:custGeom>
            <a:avLst/>
            <a:gdLst/>
            <a:ahLst/>
            <a:cxnLst/>
            <a:rect l="l" t="t" r="r" b="b"/>
            <a:pathLst>
              <a:path w="11294745" h="10287000">
                <a:moveTo>
                  <a:pt x="0" y="0"/>
                </a:moveTo>
                <a:lnTo>
                  <a:pt x="11294679" y="0"/>
                </a:lnTo>
                <a:lnTo>
                  <a:pt x="6723640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6AC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0600" y="489415"/>
            <a:ext cx="8305800" cy="2441053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/>
            <a:r>
              <a:rPr lang="en-US" sz="5000" spc="5" dirty="0"/>
              <a:t>PRIMARY</a:t>
            </a:r>
            <a:r>
              <a:rPr lang="en-US" sz="5000" spc="-290" dirty="0"/>
              <a:t> </a:t>
            </a:r>
            <a:r>
              <a:rPr lang="en-US" sz="5000" spc="-220" dirty="0"/>
              <a:t>CONCERNS: Managed Care Plans &amp; Hospitals</a:t>
            </a:r>
            <a:endParaRPr sz="5000" dirty="0"/>
          </a:p>
        </p:txBody>
      </p:sp>
      <p:sp>
        <p:nvSpPr>
          <p:cNvPr id="13" name="object 13"/>
          <p:cNvSpPr txBox="1"/>
          <p:nvPr/>
        </p:nvSpPr>
        <p:spPr>
          <a:xfrm>
            <a:off x="1152524" y="3156289"/>
            <a:ext cx="6105525" cy="5058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Provision of Services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Eligibility Criteria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Mental Health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Length-of-Stay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Housing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Training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Rates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Potential Cost-Shifting between Hospitals and Medi-Cal Managed Care Plans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Delegation &amp; Division of Financial Responsibility (DOFR)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Transition of the Whole Person Care Pilot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Reporting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Technology</a:t>
            </a:r>
          </a:p>
        </p:txBody>
      </p:sp>
      <p:sp>
        <p:nvSpPr>
          <p:cNvPr id="14" name="object 14"/>
          <p:cNvSpPr/>
          <p:nvPr/>
        </p:nvSpPr>
        <p:spPr>
          <a:xfrm>
            <a:off x="16916400" y="8567561"/>
            <a:ext cx="1085849" cy="138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Doctor with a patient">
            <a:extLst>
              <a:ext uri="{FF2B5EF4-FFF2-40B4-BE49-F238E27FC236}">
                <a16:creationId xmlns:a16="http://schemas.microsoft.com/office/drawing/2014/main" id="{98443F15-4873-41DB-B801-40470E486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63" y="1333500"/>
            <a:ext cx="10608137" cy="707209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"/>
            <a:ext cx="11294745" cy="10287000"/>
          </a:xfrm>
          <a:custGeom>
            <a:avLst/>
            <a:gdLst/>
            <a:ahLst/>
            <a:cxnLst/>
            <a:rect l="l" t="t" r="r" b="b"/>
            <a:pathLst>
              <a:path w="11294745" h="10287000">
                <a:moveTo>
                  <a:pt x="0" y="0"/>
                </a:moveTo>
                <a:lnTo>
                  <a:pt x="11294679" y="0"/>
                </a:lnTo>
                <a:lnTo>
                  <a:pt x="6723640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6AC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0600" y="489415"/>
            <a:ext cx="7772400" cy="167161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/>
            <a:r>
              <a:rPr lang="en-US" sz="5000" spc="5" dirty="0"/>
              <a:t>PRIMARY</a:t>
            </a:r>
            <a:r>
              <a:rPr lang="en-US" sz="5000" spc="-290" dirty="0"/>
              <a:t> </a:t>
            </a:r>
            <a:r>
              <a:rPr lang="en-US" sz="5000" spc="-220" dirty="0"/>
              <a:t>CONCERNS: Medical Respite Providers</a:t>
            </a:r>
            <a:endParaRPr sz="5000" dirty="0"/>
          </a:p>
        </p:txBody>
      </p:sp>
      <p:sp>
        <p:nvSpPr>
          <p:cNvPr id="13" name="object 13"/>
          <p:cNvSpPr txBox="1"/>
          <p:nvPr/>
        </p:nvSpPr>
        <p:spPr>
          <a:xfrm>
            <a:off x="1152524" y="3156289"/>
            <a:ext cx="6238876" cy="3971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Licensing &amp; Monitoring of Quality-of-Care Standards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Eligibility Criteria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Authorization of Length-of-Stay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 – Claims Submissions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 – Data Reporting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 Monitoring &amp; Oversight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200" dirty="0">
                <a:solidFill>
                  <a:srgbClr val="31536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Obtaining Authorizations &amp; Concerns about Cost-Shifting</a:t>
            </a:r>
          </a:p>
        </p:txBody>
      </p:sp>
      <p:sp>
        <p:nvSpPr>
          <p:cNvPr id="14" name="object 14"/>
          <p:cNvSpPr/>
          <p:nvPr/>
        </p:nvSpPr>
        <p:spPr>
          <a:xfrm>
            <a:off x="16916400" y="8567561"/>
            <a:ext cx="1085849" cy="138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0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8860790" cy="8877935"/>
          </a:xfrm>
          <a:custGeom>
            <a:avLst/>
            <a:gdLst/>
            <a:ahLst/>
            <a:cxnLst/>
            <a:rect l="l" t="t" r="r" b="b"/>
            <a:pathLst>
              <a:path w="8860790" h="8877935">
                <a:moveTo>
                  <a:pt x="0" y="8877697"/>
                </a:moveTo>
                <a:lnTo>
                  <a:pt x="0" y="0"/>
                </a:lnTo>
                <a:lnTo>
                  <a:pt x="8860163" y="0"/>
                </a:lnTo>
                <a:lnTo>
                  <a:pt x="0" y="8877697"/>
                </a:lnTo>
                <a:close/>
              </a:path>
            </a:pathLst>
          </a:custGeom>
          <a:solidFill>
            <a:srgbClr val="E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723901"/>
            <a:ext cx="7543800" cy="845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6968284"/>
            <a:ext cx="2320290" cy="2324735"/>
          </a:xfrm>
          <a:custGeom>
            <a:avLst/>
            <a:gdLst/>
            <a:ahLst/>
            <a:cxnLst/>
            <a:rect l="l" t="t" r="r" b="b"/>
            <a:pathLst>
              <a:path w="2320290" h="2324734">
                <a:moveTo>
                  <a:pt x="2319892" y="0"/>
                </a:moveTo>
                <a:lnTo>
                  <a:pt x="2319892" y="2324483"/>
                </a:lnTo>
                <a:lnTo>
                  <a:pt x="0" y="2324483"/>
                </a:lnTo>
                <a:lnTo>
                  <a:pt x="2319892" y="0"/>
                </a:lnTo>
                <a:close/>
              </a:path>
            </a:pathLst>
          </a:custGeom>
          <a:solidFill>
            <a:srgbClr val="31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47776" y="991903"/>
            <a:ext cx="805902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spc="75" dirty="0">
                <a:solidFill>
                  <a:srgbClr val="173C57"/>
                </a:solidFill>
              </a:rPr>
              <a:t>NEXT STEPS</a:t>
            </a:r>
            <a:endParaRPr lang="en-US" sz="5000" spc="-45" dirty="0">
              <a:solidFill>
                <a:srgbClr val="173C57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901391" y="8665340"/>
            <a:ext cx="1085849" cy="1352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1800462" y="2123487"/>
            <a:ext cx="14687075" cy="4435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9263" marR="5080" indent="-342900">
              <a:lnSpc>
                <a:spcPct val="116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30" dirty="0">
                <a:latin typeface="Arial" panose="020B0604020202020204" pitchFamily="34" charset="0"/>
                <a:cs typeface="Arial" panose="020B0604020202020204" pitchFamily="34" charset="0"/>
              </a:rPr>
              <a:t>Designing the Scope of Work and Tangible Outcomes</a:t>
            </a:r>
          </a:p>
          <a:p>
            <a:pPr marL="6799263" marR="0" lvl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what we heard this network would initially focus on:</a:t>
            </a:r>
          </a:p>
          <a:p>
            <a:pPr marL="6799263" marR="0" lvl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5725" indent="-457200" algn="l" rtl="0" eaLnBrk="0" fontAlgn="base" hangingPunct="0">
              <a:spcBef>
                <a:spcPts val="5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pc="30" dirty="0">
                <a:latin typeface="Arial" panose="020B0604020202020204" pitchFamily="34" charset="0"/>
                <a:cs typeface="Arial" panose="020B0604020202020204" pitchFamily="34" charset="0"/>
              </a:rPr>
              <a:t>Contracting, Billing and Authorizations</a:t>
            </a:r>
          </a:p>
          <a:p>
            <a:pPr marL="7705725" indent="-457200" algn="l" rtl="0" eaLnBrk="0" fontAlgn="base" hangingPunct="0">
              <a:spcBef>
                <a:spcPts val="500"/>
              </a:spcBef>
              <a:spcAft>
                <a:spcPct val="0"/>
              </a:spcAft>
              <a:buFont typeface="+mj-lt"/>
              <a:buAutoNum type="arabicPeriod"/>
            </a:pPr>
            <a:endParaRPr lang="en-US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5725" marR="0" lvl="0" indent="-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pc="30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marL="7705725" marR="0" lvl="0" indent="-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5725" marR="0" lvl="0" indent="-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pc="30" dirty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 marL="6865938" marR="0" lvl="0" indent="-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65938" marR="0" lvl="0" indent="-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pc="30" dirty="0">
                <a:latin typeface="Arial" panose="020B0604020202020204" pitchFamily="34" charset="0"/>
                <a:cs typeface="Arial" panose="020B0604020202020204" pitchFamily="34" charset="0"/>
              </a:rPr>
              <a:t>Benefits to Payors AND Providers</a:t>
            </a:r>
          </a:p>
          <a:p>
            <a:pPr marL="6799263" marR="0" lvl="0" indent="-3492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9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536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533</Words>
  <Application>Microsoft Office PowerPoint</Application>
  <PresentationFormat>Custom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Office Theme</vt:lpstr>
      <vt:lpstr>PowerPoint Presentation</vt:lpstr>
      <vt:lpstr>AGENDA</vt:lpstr>
      <vt:lpstr>WELCOME</vt:lpstr>
      <vt:lpstr>PROJECT PURPOSE</vt:lpstr>
      <vt:lpstr>Health Plans</vt:lpstr>
      <vt:lpstr>Ranking Quality Measures</vt:lpstr>
      <vt:lpstr>PRIMARY CONCERNS: Managed Care Plans &amp; Hospitals</vt:lpstr>
      <vt:lpstr>PRIMARY CONCERNS: Medical Respite Providers</vt:lpstr>
      <vt:lpstr>NEXT STEPS</vt:lpstr>
      <vt:lpstr>NEXT STEPS</vt:lpstr>
      <vt:lpstr>QUESTIONS &amp; COMMENTS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NHF Overview for NHCHC COVID Panel</dc:title>
  <dc:creator>Danielle Cameron</dc:creator>
  <cp:keywords>DAEZmpLh9RY,BACljGoHTUk</cp:keywords>
  <cp:lastModifiedBy>Danielle T. Cameron</cp:lastModifiedBy>
  <cp:revision>2</cp:revision>
  <dcterms:created xsi:type="dcterms:W3CDTF">2021-03-25T16:09:46Z</dcterms:created>
  <dcterms:modified xsi:type="dcterms:W3CDTF">2021-08-03T20:54:20Z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2021-03-25T00:00:00Z</vt:filetime>
  </property>
  <property fmtid="{D5CDD505-2E9C-101B-9397-08002B2CF9AE}" pid="3" name="Creator">
    <vt:lpwstr>Canva</vt:lpwstr>
  </property>
  <property fmtid="{D5CDD505-2E9C-101B-9397-08002B2CF9AE}" pid="4" name="LastSaved">
    <vt:filetime>2021-03-25T00:00:00Z</vt:filetime>
  </property>
</Properties>
</file>